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Open Sans Bold" panose="020B0604020202020204" charset="0"/>
      <p:regular r:id="rId18"/>
    </p:embeddedFont>
    <p:embeddedFont>
      <p:font typeface="Inter Bold" panose="020B0604020202020204" charset="0"/>
      <p:regular r:id="rId19"/>
    </p:embeddedFont>
    <p:embeddedFont>
      <p:font typeface="Open Sans Extra Bold" panose="020B0604020202020204" charset="0"/>
      <p:regular r:id="rId20"/>
    </p:embeddedFont>
    <p:embeddedFont>
      <p:font typeface="Arimo Bold" panose="020B0604020202020204" charset="0"/>
      <p:regular r:id="rId21"/>
    </p:embeddedFont>
    <p:embeddedFont>
      <p:font typeface="Playfair Display Bold" panose="020B0604020202020204" charset="0"/>
      <p:regular r:id="rId22"/>
    </p:embeddedFont>
    <p:embeddedFont>
      <p:font typeface="Calibri" panose="020F0502020204030204" pitchFamily="34" charset="0"/>
      <p:regular r:id="rId23"/>
      <p:bold r:id="rId24"/>
      <p:italic r:id="rId25"/>
      <p:boldItalic r:id="rId26"/>
    </p:embeddedFont>
    <p:embeddedFont>
      <p:font typeface="Arimo" panose="020B0604020202020204" charset="0"/>
      <p:regular r:id="rId27"/>
    </p:embeddedFont>
    <p:embeddedFont>
      <p:font typeface="Raleway" panose="020B0604020202020204" charset="0"/>
      <p:regular r:id="rId28"/>
    </p:embeddedFont>
    <p:embeddedFont>
      <p:font typeface="Hammersmith One" panose="020B0604020202020204" charset="0"/>
      <p:regular r:id="rId29"/>
    </p:embeddedFont>
    <p:embeddedFont>
      <p:font typeface="Anaktoria" panose="020B0604020202020204" charset="0"/>
      <p:regular r:id="rId30"/>
    </p:embeddedFont>
    <p:embeddedFont>
      <p:font typeface="Open Sans" panose="020B0604020202020204" charset="0"/>
      <p:regular r:id="rId31"/>
    </p:embeddedFont>
    <p:embeddedFont>
      <p:font typeface="Raleway Bold" panose="020B0604020202020204" charset="0"/>
      <p:regular r:id="rId32"/>
    </p:embeddedFont>
    <p:embeddedFont>
      <p:font typeface="Open Sans Light"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9.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1028700" y="3134020"/>
            <a:ext cx="16230600" cy="50800"/>
          </a:xfrm>
          <a:prstGeom prst="rect">
            <a:avLst/>
          </a:prstGeom>
          <a:solidFill>
            <a:srgbClr val="302E2C"/>
          </a:solidFill>
        </p:spPr>
      </p:sp>
      <p:pic>
        <p:nvPicPr>
          <p:cNvPr id="3" name="Picture 3"/>
          <p:cNvPicPr>
            <a:picLocks noChangeAspect="1"/>
          </p:cNvPicPr>
          <p:nvPr/>
        </p:nvPicPr>
        <p:blipFill>
          <a:blip r:embed="rId2"/>
          <a:srcRect/>
          <a:stretch>
            <a:fillRect/>
          </a:stretch>
        </p:blipFill>
        <p:spPr>
          <a:xfrm>
            <a:off x="3043858" y="873729"/>
            <a:ext cx="11594551" cy="1840405"/>
          </a:xfrm>
          <a:prstGeom prst="rect">
            <a:avLst/>
          </a:prstGeom>
        </p:spPr>
      </p:pic>
      <p:sp>
        <p:nvSpPr>
          <p:cNvPr id="4" name="TextBox 4"/>
          <p:cNvSpPr txBox="1"/>
          <p:nvPr/>
        </p:nvSpPr>
        <p:spPr>
          <a:xfrm>
            <a:off x="4494980" y="3332686"/>
            <a:ext cx="8692307" cy="887095"/>
          </a:xfrm>
          <a:prstGeom prst="rect">
            <a:avLst/>
          </a:prstGeom>
        </p:spPr>
        <p:txBody>
          <a:bodyPr lIns="0" tIns="0" rIns="0" bIns="0" rtlCol="0" anchor="t">
            <a:spAutoFit/>
          </a:bodyPr>
          <a:lstStyle/>
          <a:p>
            <a:pPr algn="ctr">
              <a:lnSpc>
                <a:spcPts val="7279"/>
              </a:lnSpc>
            </a:pPr>
            <a:r>
              <a:rPr lang="en-US" sz="5199" dirty="0">
                <a:solidFill>
                  <a:srgbClr val="F2B0A9"/>
                </a:solidFill>
                <a:latin typeface="Open Sans Bold"/>
              </a:rPr>
              <a:t>CSE 330 - Cloud Computing</a:t>
            </a:r>
          </a:p>
        </p:txBody>
      </p:sp>
      <p:sp>
        <p:nvSpPr>
          <p:cNvPr id="5" name="TextBox 5"/>
          <p:cNvSpPr txBox="1"/>
          <p:nvPr/>
        </p:nvSpPr>
        <p:spPr>
          <a:xfrm>
            <a:off x="6902126" y="4256405"/>
            <a:ext cx="3878014" cy="887095"/>
          </a:xfrm>
          <a:prstGeom prst="rect">
            <a:avLst/>
          </a:prstGeom>
        </p:spPr>
        <p:txBody>
          <a:bodyPr lIns="0" tIns="0" rIns="0" bIns="0" rtlCol="0" anchor="t">
            <a:spAutoFit/>
          </a:bodyPr>
          <a:lstStyle/>
          <a:p>
            <a:pPr algn="ctr">
              <a:lnSpc>
                <a:spcPts val="7279"/>
              </a:lnSpc>
            </a:pPr>
            <a:r>
              <a:rPr lang="en-US" sz="5199" dirty="0">
                <a:solidFill>
                  <a:srgbClr val="F2B0A9"/>
                </a:solidFill>
                <a:latin typeface="Open Sans"/>
              </a:rPr>
              <a:t>CA4   Project</a:t>
            </a:r>
          </a:p>
        </p:txBody>
      </p:sp>
      <p:sp>
        <p:nvSpPr>
          <p:cNvPr id="6" name="TextBox 6"/>
          <p:cNvSpPr txBox="1"/>
          <p:nvPr/>
        </p:nvSpPr>
        <p:spPr>
          <a:xfrm>
            <a:off x="7076552" y="5331198"/>
            <a:ext cx="4048648" cy="679673"/>
          </a:xfrm>
          <a:prstGeom prst="rect">
            <a:avLst/>
          </a:prstGeom>
        </p:spPr>
        <p:txBody>
          <a:bodyPr wrap="square" lIns="0" tIns="0" rIns="0" bIns="0" rtlCol="0" anchor="t">
            <a:spAutoFit/>
          </a:bodyPr>
          <a:lstStyle/>
          <a:p>
            <a:pPr algn="ctr">
              <a:lnSpc>
                <a:spcPts val="5320"/>
              </a:lnSpc>
            </a:pPr>
            <a:r>
              <a:rPr lang="en-US" sz="3800" dirty="0">
                <a:solidFill>
                  <a:srgbClr val="F2B0A9"/>
                </a:solidFill>
                <a:latin typeface="Open Sans"/>
              </a:rPr>
              <a:t>Team Members</a:t>
            </a:r>
          </a:p>
        </p:txBody>
      </p:sp>
      <p:sp>
        <p:nvSpPr>
          <p:cNvPr id="7" name="TextBox 7"/>
          <p:cNvSpPr txBox="1"/>
          <p:nvPr/>
        </p:nvSpPr>
        <p:spPr>
          <a:xfrm>
            <a:off x="4008461" y="6523354"/>
            <a:ext cx="9665345" cy="2734946"/>
          </a:xfrm>
          <a:prstGeom prst="rect">
            <a:avLst/>
          </a:prstGeom>
        </p:spPr>
        <p:txBody>
          <a:bodyPr lIns="0" tIns="0" rIns="0" bIns="0" rtlCol="0" anchor="t">
            <a:spAutoFit/>
          </a:bodyPr>
          <a:lstStyle/>
          <a:p>
            <a:pPr marL="1122670" lvl="1" indent="-561335" algn="ctr">
              <a:lnSpc>
                <a:spcPts val="7279"/>
              </a:lnSpc>
              <a:buFont typeface="Arial"/>
              <a:buChar char="•"/>
            </a:pPr>
            <a:r>
              <a:rPr lang="en-US" sz="5199" dirty="0" err="1">
                <a:solidFill>
                  <a:srgbClr val="8C3123"/>
                </a:solidFill>
                <a:latin typeface="Open Sans Light"/>
              </a:rPr>
              <a:t>Saai</a:t>
            </a:r>
            <a:r>
              <a:rPr lang="en-US" sz="5199" dirty="0">
                <a:solidFill>
                  <a:srgbClr val="8C3123"/>
                </a:solidFill>
                <a:latin typeface="Open Sans Light"/>
              </a:rPr>
              <a:t> </a:t>
            </a:r>
            <a:r>
              <a:rPr lang="en-US" sz="5199" dirty="0" err="1">
                <a:solidFill>
                  <a:srgbClr val="8C3123"/>
                </a:solidFill>
                <a:latin typeface="Open Sans Light"/>
              </a:rPr>
              <a:t>Swetha</a:t>
            </a:r>
            <a:r>
              <a:rPr lang="en-US" sz="5199" dirty="0">
                <a:solidFill>
                  <a:srgbClr val="8C3123"/>
                </a:solidFill>
                <a:latin typeface="Open Sans Light"/>
              </a:rPr>
              <a:t> M K  (E0119016)</a:t>
            </a:r>
          </a:p>
          <a:p>
            <a:pPr marL="1122670" lvl="1" indent="-561335">
              <a:lnSpc>
                <a:spcPts val="7279"/>
              </a:lnSpc>
              <a:buFont typeface="Arial"/>
              <a:buChar char="•"/>
            </a:pPr>
            <a:r>
              <a:rPr lang="en-US" sz="5199" dirty="0">
                <a:solidFill>
                  <a:srgbClr val="8C3123"/>
                </a:solidFill>
                <a:latin typeface="Open Sans Light"/>
              </a:rPr>
              <a:t>Niveditha B (E0119019</a:t>
            </a:r>
          </a:p>
          <a:p>
            <a:pPr marL="1122670" lvl="1" indent="-561335">
              <a:lnSpc>
                <a:spcPts val="7279"/>
              </a:lnSpc>
              <a:buFont typeface="Arial"/>
              <a:buChar char="•"/>
            </a:pPr>
            <a:r>
              <a:rPr lang="en-US" sz="5199" dirty="0" err="1">
                <a:solidFill>
                  <a:srgbClr val="8C3123"/>
                </a:solidFill>
                <a:latin typeface="Open Sans Light"/>
              </a:rPr>
              <a:t>Kathir</a:t>
            </a:r>
            <a:r>
              <a:rPr lang="en-US" sz="5199" dirty="0">
                <a:solidFill>
                  <a:srgbClr val="8C3123"/>
                </a:solidFill>
                <a:latin typeface="Open Sans Light"/>
              </a:rPr>
              <a:t> Oli K (E0119066)</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15966579" y="236855"/>
            <a:ext cx="1930879" cy="1832425"/>
            <a:chOff x="0" y="0"/>
            <a:chExt cx="2574505" cy="2443234"/>
          </a:xfrm>
        </p:grpSpPr>
        <p:sp>
          <p:nvSpPr>
            <p:cNvPr id="3" name="TextBox 3"/>
            <p:cNvSpPr txBox="1"/>
            <p:nvPr/>
          </p:nvSpPr>
          <p:spPr>
            <a:xfrm>
              <a:off x="1819162"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1</a:t>
              </a:r>
            </a:p>
            <a:p>
              <a:pPr algn="ctr">
                <a:lnSpc>
                  <a:spcPts val="969"/>
                </a:lnSpc>
              </a:pPr>
              <a:r>
                <a:rPr lang="en-US" sz="692">
                  <a:solidFill>
                    <a:srgbClr val="302E2C"/>
                  </a:solidFill>
                  <a:latin typeface="Arimo"/>
                </a:rPr>
                <a:t>20%</a:t>
              </a:r>
            </a:p>
          </p:txBody>
        </p:sp>
        <p:sp>
          <p:nvSpPr>
            <p:cNvPr id="4" name="TextBox 4"/>
            <p:cNvSpPr txBox="1"/>
            <p:nvPr/>
          </p:nvSpPr>
          <p:spPr>
            <a:xfrm>
              <a:off x="2248608"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2</a:t>
              </a:r>
            </a:p>
            <a:p>
              <a:pPr algn="ctr">
                <a:lnSpc>
                  <a:spcPts val="969"/>
                </a:lnSpc>
              </a:pPr>
              <a:r>
                <a:rPr lang="en-US" sz="692">
                  <a:solidFill>
                    <a:srgbClr val="302E2C"/>
                  </a:solidFill>
                  <a:latin typeface="Arimo"/>
                </a:rPr>
                <a:t>20%</a:t>
              </a:r>
            </a:p>
          </p:txBody>
        </p:sp>
        <p:sp>
          <p:nvSpPr>
            <p:cNvPr id="5" name="TextBox 5"/>
            <p:cNvSpPr txBox="1"/>
            <p:nvPr/>
          </p:nvSpPr>
          <p:spPr>
            <a:xfrm>
              <a:off x="1124304" y="2119503"/>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3</a:t>
              </a:r>
            </a:p>
            <a:p>
              <a:pPr algn="ctr">
                <a:lnSpc>
                  <a:spcPts val="969"/>
                </a:lnSpc>
              </a:pPr>
              <a:r>
                <a:rPr lang="en-US" sz="692">
                  <a:solidFill>
                    <a:srgbClr val="302E2C"/>
                  </a:solidFill>
                  <a:latin typeface="Arimo"/>
                </a:rPr>
                <a:t>20%</a:t>
              </a:r>
            </a:p>
          </p:txBody>
        </p:sp>
        <p:sp>
          <p:nvSpPr>
            <p:cNvPr id="6" name="TextBox 6"/>
            <p:cNvSpPr txBox="1"/>
            <p:nvPr/>
          </p:nvSpPr>
          <p:spPr>
            <a:xfrm>
              <a:off x="0"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4</a:t>
              </a:r>
            </a:p>
            <a:p>
              <a:pPr algn="ctr">
                <a:lnSpc>
                  <a:spcPts val="969"/>
                </a:lnSpc>
              </a:pPr>
              <a:r>
                <a:rPr lang="en-US" sz="692">
                  <a:solidFill>
                    <a:srgbClr val="302E2C"/>
                  </a:solidFill>
                  <a:latin typeface="Arimo"/>
                </a:rPr>
                <a:t>20%</a:t>
              </a:r>
            </a:p>
          </p:txBody>
        </p:sp>
        <p:sp>
          <p:nvSpPr>
            <p:cNvPr id="7" name="TextBox 7"/>
            <p:cNvSpPr txBox="1"/>
            <p:nvPr/>
          </p:nvSpPr>
          <p:spPr>
            <a:xfrm>
              <a:off x="429446"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5</a:t>
              </a:r>
            </a:p>
            <a:p>
              <a:pPr algn="ctr">
                <a:lnSpc>
                  <a:spcPts val="969"/>
                </a:lnSpc>
              </a:pPr>
              <a:r>
                <a:rPr lang="en-US" sz="692">
                  <a:solidFill>
                    <a:srgbClr val="302E2C"/>
                  </a:solidFill>
                  <a:latin typeface="Arimo"/>
                </a:rPr>
                <a:t>20%</a:t>
              </a:r>
            </a:p>
          </p:txBody>
        </p:sp>
        <p:grpSp>
          <p:nvGrpSpPr>
            <p:cNvPr id="8" name="Group 8"/>
            <p:cNvGrpSpPr>
              <a:grpSpLocks noChangeAspect="1"/>
            </p:cNvGrpSpPr>
            <p:nvPr/>
          </p:nvGrpSpPr>
          <p:grpSpPr>
            <a:xfrm>
              <a:off x="351372" y="172850"/>
              <a:ext cx="1871761" cy="1871761"/>
              <a:chOff x="-12700" y="-12700"/>
              <a:chExt cx="25400" cy="25400"/>
            </a:xfrm>
          </p:grpSpPr>
          <p:sp>
            <p:nvSpPr>
              <p:cNvPr id="9" name="Freeform 9"/>
              <p:cNvSpPr/>
              <p:nvPr/>
            </p:nvSpPr>
            <p:spPr>
              <a:xfrm>
                <a:off x="0" y="-12700"/>
                <a:ext cx="12259" cy="11042"/>
              </a:xfrm>
              <a:custGeom>
                <a:avLst/>
                <a:gdLst/>
                <a:ahLst/>
                <a:cxnLst/>
                <a:rect l="l" t="t" r="r" b="b"/>
                <a:pathLst>
                  <a:path w="12259" h="11042">
                    <a:moveTo>
                      <a:pt x="0" y="0"/>
                    </a:moveTo>
                    <a:lnTo>
                      <a:pt x="0" y="0"/>
                    </a:lnTo>
                    <a:cubicBezTo>
                      <a:pt x="5737" y="0"/>
                      <a:pt x="10762" y="3846"/>
                      <a:pt x="12259" y="9384"/>
                    </a:cubicBezTo>
                    <a:lnTo>
                      <a:pt x="6130" y="11042"/>
                    </a:lnTo>
                    <a:cubicBezTo>
                      <a:pt x="5381" y="8273"/>
                      <a:pt x="2868" y="6350"/>
                      <a:pt x="0" y="6350"/>
                    </a:cubicBezTo>
                    <a:close/>
                  </a:path>
                </a:pathLst>
              </a:custGeom>
              <a:solidFill>
                <a:srgbClr val="BEA8A7"/>
              </a:solidFill>
            </p:spPr>
          </p:sp>
          <p:sp>
            <p:nvSpPr>
              <p:cNvPr id="10" name="Freeform 10"/>
              <p:cNvSpPr/>
              <p:nvPr/>
            </p:nvSpPr>
            <p:spPr>
              <a:xfrm>
                <a:off x="3471" y="-3925"/>
                <a:ext cx="10380" cy="14559"/>
              </a:xfrm>
              <a:custGeom>
                <a:avLst/>
                <a:gdLst/>
                <a:ahLst/>
                <a:cxnLst/>
                <a:rect l="l" t="t" r="r" b="b"/>
                <a:pathLst>
                  <a:path w="10380" h="14559">
                    <a:moveTo>
                      <a:pt x="8607" y="0"/>
                    </a:moveTo>
                    <a:cubicBezTo>
                      <a:pt x="10380" y="5457"/>
                      <a:pt x="8275" y="11424"/>
                      <a:pt x="3471" y="14560"/>
                    </a:cubicBezTo>
                    <a:lnTo>
                      <a:pt x="0" y="9242"/>
                    </a:lnTo>
                    <a:cubicBezTo>
                      <a:pt x="2402" y="7674"/>
                      <a:pt x="3455" y="4691"/>
                      <a:pt x="2568" y="1963"/>
                    </a:cubicBezTo>
                    <a:close/>
                  </a:path>
                </a:pathLst>
              </a:custGeom>
              <a:solidFill>
                <a:srgbClr val="A59095"/>
              </a:solidFill>
            </p:spPr>
          </p:sp>
          <p:sp>
            <p:nvSpPr>
              <p:cNvPr id="11" name="Freeform 11"/>
              <p:cNvSpPr/>
              <p:nvPr/>
            </p:nvSpPr>
            <p:spPr>
              <a:xfrm>
                <a:off x="-7969" y="4944"/>
                <a:ext cx="15434" cy="8702"/>
              </a:xfrm>
              <a:custGeom>
                <a:avLst/>
                <a:gdLst/>
                <a:ahLst/>
                <a:cxnLst/>
                <a:rect l="l" t="t" r="r" b="b"/>
                <a:pathLst>
                  <a:path w="15434" h="8702">
                    <a:moveTo>
                      <a:pt x="15434" y="5331"/>
                    </a:moveTo>
                    <a:cubicBezTo>
                      <a:pt x="10793" y="8703"/>
                      <a:pt x="4467" y="8544"/>
                      <a:pt x="0" y="4945"/>
                    </a:cubicBezTo>
                    <a:lnTo>
                      <a:pt x="3984" y="0"/>
                    </a:lnTo>
                    <a:cubicBezTo>
                      <a:pt x="6218" y="1800"/>
                      <a:pt x="9381" y="1879"/>
                      <a:pt x="11701" y="193"/>
                    </a:cubicBezTo>
                    <a:close/>
                  </a:path>
                </a:pathLst>
              </a:custGeom>
              <a:solidFill>
                <a:srgbClr val="8B7984"/>
              </a:solidFill>
            </p:spPr>
          </p:sp>
          <p:sp>
            <p:nvSpPr>
              <p:cNvPr id="12" name="Freeform 12"/>
              <p:cNvSpPr/>
              <p:nvPr/>
            </p:nvSpPr>
            <p:spPr>
              <a:xfrm>
                <a:off x="-13910" y="-4523"/>
                <a:ext cx="10178" cy="14798"/>
              </a:xfrm>
              <a:custGeom>
                <a:avLst/>
                <a:gdLst/>
                <a:ahLst/>
                <a:cxnLst/>
                <a:rect l="l" t="t" r="r" b="b"/>
                <a:pathLst>
                  <a:path w="10178" h="14798">
                    <a:moveTo>
                      <a:pt x="6445" y="14798"/>
                    </a:moveTo>
                    <a:cubicBezTo>
                      <a:pt x="1804" y="11425"/>
                      <a:pt x="0" y="5360"/>
                      <a:pt x="2043" y="0"/>
                    </a:cubicBezTo>
                    <a:lnTo>
                      <a:pt x="7976" y="2261"/>
                    </a:lnTo>
                    <a:cubicBezTo>
                      <a:pt x="6955" y="4942"/>
                      <a:pt x="7857" y="7974"/>
                      <a:pt x="10178" y="9660"/>
                    </a:cubicBezTo>
                    <a:close/>
                  </a:path>
                </a:pathLst>
              </a:custGeom>
              <a:solidFill>
                <a:srgbClr val="6F6472"/>
              </a:solidFill>
            </p:spPr>
          </p:sp>
          <p:sp>
            <p:nvSpPr>
              <p:cNvPr id="13" name="Freeform 13"/>
              <p:cNvSpPr/>
              <p:nvPr/>
            </p:nvSpPr>
            <p:spPr>
              <a:xfrm>
                <a:off x="-12078" y="-12700"/>
                <a:ext cx="12078" cy="10738"/>
              </a:xfrm>
              <a:custGeom>
                <a:avLst/>
                <a:gdLst/>
                <a:ahLst/>
                <a:cxnLst/>
                <a:rect l="l" t="t" r="r" b="b"/>
                <a:pathLst>
                  <a:path w="12078" h="10738">
                    <a:moveTo>
                      <a:pt x="0" y="8775"/>
                    </a:moveTo>
                    <a:cubicBezTo>
                      <a:pt x="1700" y="3543"/>
                      <a:pt x="6575" y="1"/>
                      <a:pt x="12077" y="0"/>
                    </a:cubicBezTo>
                    <a:lnTo>
                      <a:pt x="12077" y="6350"/>
                    </a:lnTo>
                    <a:cubicBezTo>
                      <a:pt x="9327" y="6350"/>
                      <a:pt x="6889" y="8122"/>
                      <a:pt x="6039" y="10738"/>
                    </a:cubicBezTo>
                    <a:close/>
                  </a:path>
                </a:pathLst>
              </a:custGeom>
              <a:solidFill>
                <a:srgbClr val="53505F"/>
              </a:solidFill>
            </p:spPr>
          </p:sp>
        </p:grpSp>
      </p:grpSp>
      <p:sp>
        <p:nvSpPr>
          <p:cNvPr id="14" name="TextBox 14"/>
          <p:cNvSpPr txBox="1"/>
          <p:nvPr/>
        </p:nvSpPr>
        <p:spPr>
          <a:xfrm>
            <a:off x="0" y="141605"/>
            <a:ext cx="12546221"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JupyterLab in that notebook Instance</a:t>
            </a:r>
          </a:p>
        </p:txBody>
      </p:sp>
      <p:pic>
        <p:nvPicPr>
          <p:cNvPr id="15" name="Picture 15"/>
          <p:cNvPicPr>
            <a:picLocks noChangeAspect="1"/>
          </p:cNvPicPr>
          <p:nvPr/>
        </p:nvPicPr>
        <p:blipFill>
          <a:blip r:embed="rId2"/>
          <a:srcRect/>
          <a:stretch>
            <a:fillRect/>
          </a:stretch>
        </p:blipFill>
        <p:spPr>
          <a:xfrm>
            <a:off x="539853" y="1424623"/>
            <a:ext cx="15344906" cy="828421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15966579" y="236855"/>
            <a:ext cx="1930879" cy="1832425"/>
            <a:chOff x="0" y="0"/>
            <a:chExt cx="2574505" cy="2443234"/>
          </a:xfrm>
        </p:grpSpPr>
        <p:sp>
          <p:nvSpPr>
            <p:cNvPr id="3" name="TextBox 3"/>
            <p:cNvSpPr txBox="1"/>
            <p:nvPr/>
          </p:nvSpPr>
          <p:spPr>
            <a:xfrm>
              <a:off x="1819162"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1</a:t>
              </a:r>
            </a:p>
            <a:p>
              <a:pPr algn="ctr">
                <a:lnSpc>
                  <a:spcPts val="969"/>
                </a:lnSpc>
              </a:pPr>
              <a:r>
                <a:rPr lang="en-US" sz="692">
                  <a:solidFill>
                    <a:srgbClr val="302E2C"/>
                  </a:solidFill>
                  <a:latin typeface="Arimo"/>
                </a:rPr>
                <a:t>20%</a:t>
              </a:r>
            </a:p>
          </p:txBody>
        </p:sp>
        <p:sp>
          <p:nvSpPr>
            <p:cNvPr id="4" name="TextBox 4"/>
            <p:cNvSpPr txBox="1"/>
            <p:nvPr/>
          </p:nvSpPr>
          <p:spPr>
            <a:xfrm>
              <a:off x="2248608"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2</a:t>
              </a:r>
            </a:p>
            <a:p>
              <a:pPr algn="ctr">
                <a:lnSpc>
                  <a:spcPts val="969"/>
                </a:lnSpc>
              </a:pPr>
              <a:r>
                <a:rPr lang="en-US" sz="692">
                  <a:solidFill>
                    <a:srgbClr val="302E2C"/>
                  </a:solidFill>
                  <a:latin typeface="Arimo"/>
                </a:rPr>
                <a:t>20%</a:t>
              </a:r>
            </a:p>
          </p:txBody>
        </p:sp>
        <p:sp>
          <p:nvSpPr>
            <p:cNvPr id="5" name="TextBox 5"/>
            <p:cNvSpPr txBox="1"/>
            <p:nvPr/>
          </p:nvSpPr>
          <p:spPr>
            <a:xfrm>
              <a:off x="1124304" y="2119503"/>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3</a:t>
              </a:r>
            </a:p>
            <a:p>
              <a:pPr algn="ctr">
                <a:lnSpc>
                  <a:spcPts val="969"/>
                </a:lnSpc>
              </a:pPr>
              <a:r>
                <a:rPr lang="en-US" sz="692">
                  <a:solidFill>
                    <a:srgbClr val="302E2C"/>
                  </a:solidFill>
                  <a:latin typeface="Arimo"/>
                </a:rPr>
                <a:t>20%</a:t>
              </a:r>
            </a:p>
          </p:txBody>
        </p:sp>
        <p:sp>
          <p:nvSpPr>
            <p:cNvPr id="6" name="TextBox 6"/>
            <p:cNvSpPr txBox="1"/>
            <p:nvPr/>
          </p:nvSpPr>
          <p:spPr>
            <a:xfrm>
              <a:off x="0"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4</a:t>
              </a:r>
            </a:p>
            <a:p>
              <a:pPr algn="ctr">
                <a:lnSpc>
                  <a:spcPts val="969"/>
                </a:lnSpc>
              </a:pPr>
              <a:r>
                <a:rPr lang="en-US" sz="692">
                  <a:solidFill>
                    <a:srgbClr val="302E2C"/>
                  </a:solidFill>
                  <a:latin typeface="Arimo"/>
                </a:rPr>
                <a:t>20%</a:t>
              </a:r>
            </a:p>
          </p:txBody>
        </p:sp>
        <p:sp>
          <p:nvSpPr>
            <p:cNvPr id="7" name="TextBox 7"/>
            <p:cNvSpPr txBox="1"/>
            <p:nvPr/>
          </p:nvSpPr>
          <p:spPr>
            <a:xfrm>
              <a:off x="429446"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5</a:t>
              </a:r>
            </a:p>
            <a:p>
              <a:pPr algn="ctr">
                <a:lnSpc>
                  <a:spcPts val="969"/>
                </a:lnSpc>
              </a:pPr>
              <a:r>
                <a:rPr lang="en-US" sz="692">
                  <a:solidFill>
                    <a:srgbClr val="302E2C"/>
                  </a:solidFill>
                  <a:latin typeface="Arimo"/>
                </a:rPr>
                <a:t>20%</a:t>
              </a:r>
            </a:p>
          </p:txBody>
        </p:sp>
        <p:grpSp>
          <p:nvGrpSpPr>
            <p:cNvPr id="8" name="Group 8"/>
            <p:cNvGrpSpPr>
              <a:grpSpLocks noChangeAspect="1"/>
            </p:cNvGrpSpPr>
            <p:nvPr/>
          </p:nvGrpSpPr>
          <p:grpSpPr>
            <a:xfrm>
              <a:off x="351372" y="172850"/>
              <a:ext cx="1871761" cy="1871761"/>
              <a:chOff x="-12700" y="-12700"/>
              <a:chExt cx="25400" cy="25400"/>
            </a:xfrm>
          </p:grpSpPr>
          <p:sp>
            <p:nvSpPr>
              <p:cNvPr id="9" name="Freeform 9"/>
              <p:cNvSpPr/>
              <p:nvPr/>
            </p:nvSpPr>
            <p:spPr>
              <a:xfrm>
                <a:off x="0" y="-12700"/>
                <a:ext cx="12259" cy="11042"/>
              </a:xfrm>
              <a:custGeom>
                <a:avLst/>
                <a:gdLst/>
                <a:ahLst/>
                <a:cxnLst/>
                <a:rect l="l" t="t" r="r" b="b"/>
                <a:pathLst>
                  <a:path w="12259" h="11042">
                    <a:moveTo>
                      <a:pt x="0" y="0"/>
                    </a:moveTo>
                    <a:lnTo>
                      <a:pt x="0" y="0"/>
                    </a:lnTo>
                    <a:cubicBezTo>
                      <a:pt x="5737" y="0"/>
                      <a:pt x="10762" y="3846"/>
                      <a:pt x="12259" y="9384"/>
                    </a:cubicBezTo>
                    <a:lnTo>
                      <a:pt x="6130" y="11042"/>
                    </a:lnTo>
                    <a:cubicBezTo>
                      <a:pt x="5381" y="8273"/>
                      <a:pt x="2868" y="6350"/>
                      <a:pt x="0" y="6350"/>
                    </a:cubicBezTo>
                    <a:close/>
                  </a:path>
                </a:pathLst>
              </a:custGeom>
              <a:solidFill>
                <a:srgbClr val="BEA8A7"/>
              </a:solidFill>
            </p:spPr>
          </p:sp>
          <p:sp>
            <p:nvSpPr>
              <p:cNvPr id="10" name="Freeform 10"/>
              <p:cNvSpPr/>
              <p:nvPr/>
            </p:nvSpPr>
            <p:spPr>
              <a:xfrm>
                <a:off x="3471" y="-3925"/>
                <a:ext cx="10380" cy="14559"/>
              </a:xfrm>
              <a:custGeom>
                <a:avLst/>
                <a:gdLst/>
                <a:ahLst/>
                <a:cxnLst/>
                <a:rect l="l" t="t" r="r" b="b"/>
                <a:pathLst>
                  <a:path w="10380" h="14559">
                    <a:moveTo>
                      <a:pt x="8607" y="0"/>
                    </a:moveTo>
                    <a:cubicBezTo>
                      <a:pt x="10380" y="5457"/>
                      <a:pt x="8275" y="11424"/>
                      <a:pt x="3471" y="14560"/>
                    </a:cubicBezTo>
                    <a:lnTo>
                      <a:pt x="0" y="9242"/>
                    </a:lnTo>
                    <a:cubicBezTo>
                      <a:pt x="2402" y="7674"/>
                      <a:pt x="3455" y="4691"/>
                      <a:pt x="2568" y="1963"/>
                    </a:cubicBezTo>
                    <a:close/>
                  </a:path>
                </a:pathLst>
              </a:custGeom>
              <a:solidFill>
                <a:srgbClr val="A59095"/>
              </a:solidFill>
            </p:spPr>
          </p:sp>
          <p:sp>
            <p:nvSpPr>
              <p:cNvPr id="11" name="Freeform 11"/>
              <p:cNvSpPr/>
              <p:nvPr/>
            </p:nvSpPr>
            <p:spPr>
              <a:xfrm>
                <a:off x="-7969" y="4944"/>
                <a:ext cx="15434" cy="8702"/>
              </a:xfrm>
              <a:custGeom>
                <a:avLst/>
                <a:gdLst/>
                <a:ahLst/>
                <a:cxnLst/>
                <a:rect l="l" t="t" r="r" b="b"/>
                <a:pathLst>
                  <a:path w="15434" h="8702">
                    <a:moveTo>
                      <a:pt x="15434" y="5331"/>
                    </a:moveTo>
                    <a:cubicBezTo>
                      <a:pt x="10793" y="8703"/>
                      <a:pt x="4467" y="8544"/>
                      <a:pt x="0" y="4945"/>
                    </a:cubicBezTo>
                    <a:lnTo>
                      <a:pt x="3984" y="0"/>
                    </a:lnTo>
                    <a:cubicBezTo>
                      <a:pt x="6218" y="1800"/>
                      <a:pt x="9381" y="1879"/>
                      <a:pt x="11701" y="193"/>
                    </a:cubicBezTo>
                    <a:close/>
                  </a:path>
                </a:pathLst>
              </a:custGeom>
              <a:solidFill>
                <a:srgbClr val="8B7984"/>
              </a:solidFill>
            </p:spPr>
          </p:sp>
          <p:sp>
            <p:nvSpPr>
              <p:cNvPr id="12" name="Freeform 12"/>
              <p:cNvSpPr/>
              <p:nvPr/>
            </p:nvSpPr>
            <p:spPr>
              <a:xfrm>
                <a:off x="-13910" y="-4523"/>
                <a:ext cx="10178" cy="14798"/>
              </a:xfrm>
              <a:custGeom>
                <a:avLst/>
                <a:gdLst/>
                <a:ahLst/>
                <a:cxnLst/>
                <a:rect l="l" t="t" r="r" b="b"/>
                <a:pathLst>
                  <a:path w="10178" h="14798">
                    <a:moveTo>
                      <a:pt x="6445" y="14798"/>
                    </a:moveTo>
                    <a:cubicBezTo>
                      <a:pt x="1804" y="11425"/>
                      <a:pt x="0" y="5360"/>
                      <a:pt x="2043" y="0"/>
                    </a:cubicBezTo>
                    <a:lnTo>
                      <a:pt x="7976" y="2261"/>
                    </a:lnTo>
                    <a:cubicBezTo>
                      <a:pt x="6955" y="4942"/>
                      <a:pt x="7857" y="7974"/>
                      <a:pt x="10178" y="9660"/>
                    </a:cubicBezTo>
                    <a:close/>
                  </a:path>
                </a:pathLst>
              </a:custGeom>
              <a:solidFill>
                <a:srgbClr val="6F6472"/>
              </a:solidFill>
            </p:spPr>
          </p:sp>
          <p:sp>
            <p:nvSpPr>
              <p:cNvPr id="13" name="Freeform 13"/>
              <p:cNvSpPr/>
              <p:nvPr/>
            </p:nvSpPr>
            <p:spPr>
              <a:xfrm>
                <a:off x="-12078" y="-12700"/>
                <a:ext cx="12078" cy="10738"/>
              </a:xfrm>
              <a:custGeom>
                <a:avLst/>
                <a:gdLst/>
                <a:ahLst/>
                <a:cxnLst/>
                <a:rect l="l" t="t" r="r" b="b"/>
                <a:pathLst>
                  <a:path w="12078" h="10738">
                    <a:moveTo>
                      <a:pt x="0" y="8775"/>
                    </a:moveTo>
                    <a:cubicBezTo>
                      <a:pt x="1700" y="3543"/>
                      <a:pt x="6575" y="1"/>
                      <a:pt x="12077" y="0"/>
                    </a:cubicBezTo>
                    <a:lnTo>
                      <a:pt x="12077" y="6350"/>
                    </a:lnTo>
                    <a:cubicBezTo>
                      <a:pt x="9327" y="6350"/>
                      <a:pt x="6889" y="8122"/>
                      <a:pt x="6039" y="10738"/>
                    </a:cubicBezTo>
                    <a:close/>
                  </a:path>
                </a:pathLst>
              </a:custGeom>
              <a:solidFill>
                <a:srgbClr val="53505F"/>
              </a:solidFill>
            </p:spPr>
          </p:sp>
        </p:grpSp>
      </p:grpSp>
      <p:pic>
        <p:nvPicPr>
          <p:cNvPr id="14" name="Picture 14"/>
          <p:cNvPicPr>
            <a:picLocks noChangeAspect="1"/>
          </p:cNvPicPr>
          <p:nvPr/>
        </p:nvPicPr>
        <p:blipFill>
          <a:blip r:embed="rId2"/>
          <a:srcRect/>
          <a:stretch>
            <a:fillRect/>
          </a:stretch>
        </p:blipFill>
        <p:spPr>
          <a:xfrm>
            <a:off x="1028700" y="1499435"/>
            <a:ext cx="14891188" cy="7965054"/>
          </a:xfrm>
          <a:prstGeom prst="rect">
            <a:avLst/>
          </a:prstGeom>
        </p:spPr>
      </p:pic>
      <p:sp>
        <p:nvSpPr>
          <p:cNvPr id="15" name="TextBox 15"/>
          <p:cNvSpPr txBox="1"/>
          <p:nvPr/>
        </p:nvSpPr>
        <p:spPr>
          <a:xfrm>
            <a:off x="-2099430" y="141605"/>
            <a:ext cx="12546221"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Create S3 using code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15966579" y="236855"/>
            <a:ext cx="1930879" cy="1832425"/>
            <a:chOff x="0" y="0"/>
            <a:chExt cx="2574505" cy="2443234"/>
          </a:xfrm>
        </p:grpSpPr>
        <p:sp>
          <p:nvSpPr>
            <p:cNvPr id="3" name="TextBox 3"/>
            <p:cNvSpPr txBox="1"/>
            <p:nvPr/>
          </p:nvSpPr>
          <p:spPr>
            <a:xfrm>
              <a:off x="1819162"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1</a:t>
              </a:r>
            </a:p>
            <a:p>
              <a:pPr algn="ctr">
                <a:lnSpc>
                  <a:spcPts val="969"/>
                </a:lnSpc>
              </a:pPr>
              <a:r>
                <a:rPr lang="en-US" sz="692">
                  <a:solidFill>
                    <a:srgbClr val="302E2C"/>
                  </a:solidFill>
                  <a:latin typeface="Arimo"/>
                </a:rPr>
                <a:t>20%</a:t>
              </a:r>
            </a:p>
          </p:txBody>
        </p:sp>
        <p:sp>
          <p:nvSpPr>
            <p:cNvPr id="4" name="TextBox 4"/>
            <p:cNvSpPr txBox="1"/>
            <p:nvPr/>
          </p:nvSpPr>
          <p:spPr>
            <a:xfrm>
              <a:off x="2248608"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2</a:t>
              </a:r>
            </a:p>
            <a:p>
              <a:pPr algn="ctr">
                <a:lnSpc>
                  <a:spcPts val="969"/>
                </a:lnSpc>
              </a:pPr>
              <a:r>
                <a:rPr lang="en-US" sz="692">
                  <a:solidFill>
                    <a:srgbClr val="302E2C"/>
                  </a:solidFill>
                  <a:latin typeface="Arimo"/>
                </a:rPr>
                <a:t>20%</a:t>
              </a:r>
            </a:p>
          </p:txBody>
        </p:sp>
        <p:sp>
          <p:nvSpPr>
            <p:cNvPr id="5" name="TextBox 5"/>
            <p:cNvSpPr txBox="1"/>
            <p:nvPr/>
          </p:nvSpPr>
          <p:spPr>
            <a:xfrm>
              <a:off x="1124304" y="2119503"/>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3</a:t>
              </a:r>
            </a:p>
            <a:p>
              <a:pPr algn="ctr">
                <a:lnSpc>
                  <a:spcPts val="969"/>
                </a:lnSpc>
              </a:pPr>
              <a:r>
                <a:rPr lang="en-US" sz="692">
                  <a:solidFill>
                    <a:srgbClr val="302E2C"/>
                  </a:solidFill>
                  <a:latin typeface="Arimo"/>
                </a:rPr>
                <a:t>20%</a:t>
              </a:r>
            </a:p>
          </p:txBody>
        </p:sp>
        <p:sp>
          <p:nvSpPr>
            <p:cNvPr id="6" name="TextBox 6"/>
            <p:cNvSpPr txBox="1"/>
            <p:nvPr/>
          </p:nvSpPr>
          <p:spPr>
            <a:xfrm>
              <a:off x="0"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4</a:t>
              </a:r>
            </a:p>
            <a:p>
              <a:pPr algn="ctr">
                <a:lnSpc>
                  <a:spcPts val="969"/>
                </a:lnSpc>
              </a:pPr>
              <a:r>
                <a:rPr lang="en-US" sz="692">
                  <a:solidFill>
                    <a:srgbClr val="302E2C"/>
                  </a:solidFill>
                  <a:latin typeface="Arimo"/>
                </a:rPr>
                <a:t>20%</a:t>
              </a:r>
            </a:p>
          </p:txBody>
        </p:sp>
        <p:sp>
          <p:nvSpPr>
            <p:cNvPr id="7" name="TextBox 7"/>
            <p:cNvSpPr txBox="1"/>
            <p:nvPr/>
          </p:nvSpPr>
          <p:spPr>
            <a:xfrm>
              <a:off x="429446"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5</a:t>
              </a:r>
            </a:p>
            <a:p>
              <a:pPr algn="ctr">
                <a:lnSpc>
                  <a:spcPts val="969"/>
                </a:lnSpc>
              </a:pPr>
              <a:r>
                <a:rPr lang="en-US" sz="692">
                  <a:solidFill>
                    <a:srgbClr val="302E2C"/>
                  </a:solidFill>
                  <a:latin typeface="Arimo"/>
                </a:rPr>
                <a:t>20%</a:t>
              </a:r>
            </a:p>
          </p:txBody>
        </p:sp>
        <p:grpSp>
          <p:nvGrpSpPr>
            <p:cNvPr id="8" name="Group 8"/>
            <p:cNvGrpSpPr>
              <a:grpSpLocks noChangeAspect="1"/>
            </p:cNvGrpSpPr>
            <p:nvPr/>
          </p:nvGrpSpPr>
          <p:grpSpPr>
            <a:xfrm>
              <a:off x="351372" y="172850"/>
              <a:ext cx="1871761" cy="1871761"/>
              <a:chOff x="-12700" y="-12700"/>
              <a:chExt cx="25400" cy="25400"/>
            </a:xfrm>
          </p:grpSpPr>
          <p:sp>
            <p:nvSpPr>
              <p:cNvPr id="9" name="Freeform 9"/>
              <p:cNvSpPr/>
              <p:nvPr/>
            </p:nvSpPr>
            <p:spPr>
              <a:xfrm>
                <a:off x="0" y="-12700"/>
                <a:ext cx="12259" cy="11042"/>
              </a:xfrm>
              <a:custGeom>
                <a:avLst/>
                <a:gdLst/>
                <a:ahLst/>
                <a:cxnLst/>
                <a:rect l="l" t="t" r="r" b="b"/>
                <a:pathLst>
                  <a:path w="12259" h="11042">
                    <a:moveTo>
                      <a:pt x="0" y="0"/>
                    </a:moveTo>
                    <a:lnTo>
                      <a:pt x="0" y="0"/>
                    </a:lnTo>
                    <a:cubicBezTo>
                      <a:pt x="5737" y="0"/>
                      <a:pt x="10762" y="3846"/>
                      <a:pt x="12259" y="9384"/>
                    </a:cubicBezTo>
                    <a:lnTo>
                      <a:pt x="6130" y="11042"/>
                    </a:lnTo>
                    <a:cubicBezTo>
                      <a:pt x="5381" y="8273"/>
                      <a:pt x="2868" y="6350"/>
                      <a:pt x="0" y="6350"/>
                    </a:cubicBezTo>
                    <a:close/>
                  </a:path>
                </a:pathLst>
              </a:custGeom>
              <a:solidFill>
                <a:srgbClr val="BEA8A7"/>
              </a:solidFill>
            </p:spPr>
          </p:sp>
          <p:sp>
            <p:nvSpPr>
              <p:cNvPr id="10" name="Freeform 10"/>
              <p:cNvSpPr/>
              <p:nvPr/>
            </p:nvSpPr>
            <p:spPr>
              <a:xfrm>
                <a:off x="3471" y="-3925"/>
                <a:ext cx="10380" cy="14559"/>
              </a:xfrm>
              <a:custGeom>
                <a:avLst/>
                <a:gdLst/>
                <a:ahLst/>
                <a:cxnLst/>
                <a:rect l="l" t="t" r="r" b="b"/>
                <a:pathLst>
                  <a:path w="10380" h="14559">
                    <a:moveTo>
                      <a:pt x="8607" y="0"/>
                    </a:moveTo>
                    <a:cubicBezTo>
                      <a:pt x="10380" y="5457"/>
                      <a:pt x="8275" y="11424"/>
                      <a:pt x="3471" y="14560"/>
                    </a:cubicBezTo>
                    <a:lnTo>
                      <a:pt x="0" y="9242"/>
                    </a:lnTo>
                    <a:cubicBezTo>
                      <a:pt x="2402" y="7674"/>
                      <a:pt x="3455" y="4691"/>
                      <a:pt x="2568" y="1963"/>
                    </a:cubicBezTo>
                    <a:close/>
                  </a:path>
                </a:pathLst>
              </a:custGeom>
              <a:solidFill>
                <a:srgbClr val="A59095"/>
              </a:solidFill>
            </p:spPr>
          </p:sp>
          <p:sp>
            <p:nvSpPr>
              <p:cNvPr id="11" name="Freeform 11"/>
              <p:cNvSpPr/>
              <p:nvPr/>
            </p:nvSpPr>
            <p:spPr>
              <a:xfrm>
                <a:off x="-7969" y="4944"/>
                <a:ext cx="15434" cy="8702"/>
              </a:xfrm>
              <a:custGeom>
                <a:avLst/>
                <a:gdLst/>
                <a:ahLst/>
                <a:cxnLst/>
                <a:rect l="l" t="t" r="r" b="b"/>
                <a:pathLst>
                  <a:path w="15434" h="8702">
                    <a:moveTo>
                      <a:pt x="15434" y="5331"/>
                    </a:moveTo>
                    <a:cubicBezTo>
                      <a:pt x="10793" y="8703"/>
                      <a:pt x="4467" y="8544"/>
                      <a:pt x="0" y="4945"/>
                    </a:cubicBezTo>
                    <a:lnTo>
                      <a:pt x="3984" y="0"/>
                    </a:lnTo>
                    <a:cubicBezTo>
                      <a:pt x="6218" y="1800"/>
                      <a:pt x="9381" y="1879"/>
                      <a:pt x="11701" y="193"/>
                    </a:cubicBezTo>
                    <a:close/>
                  </a:path>
                </a:pathLst>
              </a:custGeom>
              <a:solidFill>
                <a:srgbClr val="8B7984"/>
              </a:solidFill>
            </p:spPr>
          </p:sp>
          <p:sp>
            <p:nvSpPr>
              <p:cNvPr id="12" name="Freeform 12"/>
              <p:cNvSpPr/>
              <p:nvPr/>
            </p:nvSpPr>
            <p:spPr>
              <a:xfrm>
                <a:off x="-13910" y="-4523"/>
                <a:ext cx="10178" cy="14798"/>
              </a:xfrm>
              <a:custGeom>
                <a:avLst/>
                <a:gdLst/>
                <a:ahLst/>
                <a:cxnLst/>
                <a:rect l="l" t="t" r="r" b="b"/>
                <a:pathLst>
                  <a:path w="10178" h="14798">
                    <a:moveTo>
                      <a:pt x="6445" y="14798"/>
                    </a:moveTo>
                    <a:cubicBezTo>
                      <a:pt x="1804" y="11425"/>
                      <a:pt x="0" y="5360"/>
                      <a:pt x="2043" y="0"/>
                    </a:cubicBezTo>
                    <a:lnTo>
                      <a:pt x="7976" y="2261"/>
                    </a:lnTo>
                    <a:cubicBezTo>
                      <a:pt x="6955" y="4942"/>
                      <a:pt x="7857" y="7974"/>
                      <a:pt x="10178" y="9660"/>
                    </a:cubicBezTo>
                    <a:close/>
                  </a:path>
                </a:pathLst>
              </a:custGeom>
              <a:solidFill>
                <a:srgbClr val="6F6472"/>
              </a:solidFill>
            </p:spPr>
          </p:sp>
          <p:sp>
            <p:nvSpPr>
              <p:cNvPr id="13" name="Freeform 13"/>
              <p:cNvSpPr/>
              <p:nvPr/>
            </p:nvSpPr>
            <p:spPr>
              <a:xfrm>
                <a:off x="-12078" y="-12700"/>
                <a:ext cx="12078" cy="10738"/>
              </a:xfrm>
              <a:custGeom>
                <a:avLst/>
                <a:gdLst/>
                <a:ahLst/>
                <a:cxnLst/>
                <a:rect l="l" t="t" r="r" b="b"/>
                <a:pathLst>
                  <a:path w="12078" h="10738">
                    <a:moveTo>
                      <a:pt x="0" y="8775"/>
                    </a:moveTo>
                    <a:cubicBezTo>
                      <a:pt x="1700" y="3543"/>
                      <a:pt x="6575" y="1"/>
                      <a:pt x="12077" y="0"/>
                    </a:cubicBezTo>
                    <a:lnTo>
                      <a:pt x="12077" y="6350"/>
                    </a:lnTo>
                    <a:cubicBezTo>
                      <a:pt x="9327" y="6350"/>
                      <a:pt x="6889" y="8122"/>
                      <a:pt x="6039" y="10738"/>
                    </a:cubicBezTo>
                    <a:close/>
                  </a:path>
                </a:pathLst>
              </a:custGeom>
              <a:solidFill>
                <a:srgbClr val="53505F"/>
              </a:solidFill>
            </p:spPr>
          </p:sp>
        </p:grpSp>
      </p:grpSp>
      <p:pic>
        <p:nvPicPr>
          <p:cNvPr id="14" name="Picture 14"/>
          <p:cNvPicPr>
            <a:picLocks noChangeAspect="1"/>
          </p:cNvPicPr>
          <p:nvPr/>
        </p:nvPicPr>
        <p:blipFill>
          <a:blip r:embed="rId2"/>
          <a:srcRect/>
          <a:stretch>
            <a:fillRect/>
          </a:stretch>
        </p:blipFill>
        <p:spPr>
          <a:xfrm>
            <a:off x="1028700" y="1870207"/>
            <a:ext cx="13769758" cy="7388093"/>
          </a:xfrm>
          <a:prstGeom prst="rect">
            <a:avLst/>
          </a:prstGeom>
        </p:spPr>
      </p:pic>
      <p:sp>
        <p:nvSpPr>
          <p:cNvPr id="15" name="TextBox 15"/>
          <p:cNvSpPr txBox="1"/>
          <p:nvPr/>
        </p:nvSpPr>
        <p:spPr>
          <a:xfrm>
            <a:off x="419886" y="199933"/>
            <a:ext cx="15546693"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Train, test and output dataset inside S3 Bucket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15966579" y="236855"/>
            <a:ext cx="1930879" cy="1832425"/>
            <a:chOff x="0" y="0"/>
            <a:chExt cx="2574505" cy="2443234"/>
          </a:xfrm>
        </p:grpSpPr>
        <p:sp>
          <p:nvSpPr>
            <p:cNvPr id="3" name="TextBox 3"/>
            <p:cNvSpPr txBox="1"/>
            <p:nvPr/>
          </p:nvSpPr>
          <p:spPr>
            <a:xfrm>
              <a:off x="1819162"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1</a:t>
              </a:r>
            </a:p>
            <a:p>
              <a:pPr algn="ctr">
                <a:lnSpc>
                  <a:spcPts val="969"/>
                </a:lnSpc>
              </a:pPr>
              <a:r>
                <a:rPr lang="en-US" sz="692">
                  <a:solidFill>
                    <a:srgbClr val="302E2C"/>
                  </a:solidFill>
                  <a:latin typeface="Arimo"/>
                </a:rPr>
                <a:t>20%</a:t>
              </a:r>
            </a:p>
          </p:txBody>
        </p:sp>
        <p:sp>
          <p:nvSpPr>
            <p:cNvPr id="4" name="TextBox 4"/>
            <p:cNvSpPr txBox="1"/>
            <p:nvPr/>
          </p:nvSpPr>
          <p:spPr>
            <a:xfrm>
              <a:off x="2248608"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2</a:t>
              </a:r>
            </a:p>
            <a:p>
              <a:pPr algn="ctr">
                <a:lnSpc>
                  <a:spcPts val="969"/>
                </a:lnSpc>
              </a:pPr>
              <a:r>
                <a:rPr lang="en-US" sz="692">
                  <a:solidFill>
                    <a:srgbClr val="302E2C"/>
                  </a:solidFill>
                  <a:latin typeface="Arimo"/>
                </a:rPr>
                <a:t>20%</a:t>
              </a:r>
            </a:p>
          </p:txBody>
        </p:sp>
        <p:sp>
          <p:nvSpPr>
            <p:cNvPr id="5" name="TextBox 5"/>
            <p:cNvSpPr txBox="1"/>
            <p:nvPr/>
          </p:nvSpPr>
          <p:spPr>
            <a:xfrm>
              <a:off x="1124304" y="2119503"/>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3</a:t>
              </a:r>
            </a:p>
            <a:p>
              <a:pPr algn="ctr">
                <a:lnSpc>
                  <a:spcPts val="969"/>
                </a:lnSpc>
              </a:pPr>
              <a:r>
                <a:rPr lang="en-US" sz="692">
                  <a:solidFill>
                    <a:srgbClr val="302E2C"/>
                  </a:solidFill>
                  <a:latin typeface="Arimo"/>
                </a:rPr>
                <a:t>20%</a:t>
              </a:r>
            </a:p>
          </p:txBody>
        </p:sp>
        <p:sp>
          <p:nvSpPr>
            <p:cNvPr id="6" name="TextBox 6"/>
            <p:cNvSpPr txBox="1"/>
            <p:nvPr/>
          </p:nvSpPr>
          <p:spPr>
            <a:xfrm>
              <a:off x="0"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4</a:t>
              </a:r>
            </a:p>
            <a:p>
              <a:pPr algn="ctr">
                <a:lnSpc>
                  <a:spcPts val="969"/>
                </a:lnSpc>
              </a:pPr>
              <a:r>
                <a:rPr lang="en-US" sz="692">
                  <a:solidFill>
                    <a:srgbClr val="302E2C"/>
                  </a:solidFill>
                  <a:latin typeface="Arimo"/>
                </a:rPr>
                <a:t>20%</a:t>
              </a:r>
            </a:p>
          </p:txBody>
        </p:sp>
        <p:sp>
          <p:nvSpPr>
            <p:cNvPr id="7" name="TextBox 7"/>
            <p:cNvSpPr txBox="1"/>
            <p:nvPr/>
          </p:nvSpPr>
          <p:spPr>
            <a:xfrm>
              <a:off x="429446"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5</a:t>
              </a:r>
            </a:p>
            <a:p>
              <a:pPr algn="ctr">
                <a:lnSpc>
                  <a:spcPts val="969"/>
                </a:lnSpc>
              </a:pPr>
              <a:r>
                <a:rPr lang="en-US" sz="692">
                  <a:solidFill>
                    <a:srgbClr val="302E2C"/>
                  </a:solidFill>
                  <a:latin typeface="Arimo"/>
                </a:rPr>
                <a:t>20%</a:t>
              </a:r>
            </a:p>
          </p:txBody>
        </p:sp>
        <p:grpSp>
          <p:nvGrpSpPr>
            <p:cNvPr id="8" name="Group 8"/>
            <p:cNvGrpSpPr>
              <a:grpSpLocks noChangeAspect="1"/>
            </p:cNvGrpSpPr>
            <p:nvPr/>
          </p:nvGrpSpPr>
          <p:grpSpPr>
            <a:xfrm>
              <a:off x="351372" y="172850"/>
              <a:ext cx="1871761" cy="1871761"/>
              <a:chOff x="-12700" y="-12700"/>
              <a:chExt cx="25400" cy="25400"/>
            </a:xfrm>
          </p:grpSpPr>
          <p:sp>
            <p:nvSpPr>
              <p:cNvPr id="9" name="Freeform 9"/>
              <p:cNvSpPr/>
              <p:nvPr/>
            </p:nvSpPr>
            <p:spPr>
              <a:xfrm>
                <a:off x="0" y="-12700"/>
                <a:ext cx="12259" cy="11042"/>
              </a:xfrm>
              <a:custGeom>
                <a:avLst/>
                <a:gdLst/>
                <a:ahLst/>
                <a:cxnLst/>
                <a:rect l="l" t="t" r="r" b="b"/>
                <a:pathLst>
                  <a:path w="12259" h="11042">
                    <a:moveTo>
                      <a:pt x="0" y="0"/>
                    </a:moveTo>
                    <a:lnTo>
                      <a:pt x="0" y="0"/>
                    </a:lnTo>
                    <a:cubicBezTo>
                      <a:pt x="5737" y="0"/>
                      <a:pt x="10762" y="3846"/>
                      <a:pt x="12259" y="9384"/>
                    </a:cubicBezTo>
                    <a:lnTo>
                      <a:pt x="6130" y="11042"/>
                    </a:lnTo>
                    <a:cubicBezTo>
                      <a:pt x="5381" y="8273"/>
                      <a:pt x="2868" y="6350"/>
                      <a:pt x="0" y="6350"/>
                    </a:cubicBezTo>
                    <a:close/>
                  </a:path>
                </a:pathLst>
              </a:custGeom>
              <a:solidFill>
                <a:srgbClr val="BEA8A7"/>
              </a:solidFill>
            </p:spPr>
          </p:sp>
          <p:sp>
            <p:nvSpPr>
              <p:cNvPr id="10" name="Freeform 10"/>
              <p:cNvSpPr/>
              <p:nvPr/>
            </p:nvSpPr>
            <p:spPr>
              <a:xfrm>
                <a:off x="3471" y="-3925"/>
                <a:ext cx="10380" cy="14559"/>
              </a:xfrm>
              <a:custGeom>
                <a:avLst/>
                <a:gdLst/>
                <a:ahLst/>
                <a:cxnLst/>
                <a:rect l="l" t="t" r="r" b="b"/>
                <a:pathLst>
                  <a:path w="10380" h="14559">
                    <a:moveTo>
                      <a:pt x="8607" y="0"/>
                    </a:moveTo>
                    <a:cubicBezTo>
                      <a:pt x="10380" y="5457"/>
                      <a:pt x="8275" y="11424"/>
                      <a:pt x="3471" y="14560"/>
                    </a:cubicBezTo>
                    <a:lnTo>
                      <a:pt x="0" y="9242"/>
                    </a:lnTo>
                    <a:cubicBezTo>
                      <a:pt x="2402" y="7674"/>
                      <a:pt x="3455" y="4691"/>
                      <a:pt x="2568" y="1963"/>
                    </a:cubicBezTo>
                    <a:close/>
                  </a:path>
                </a:pathLst>
              </a:custGeom>
              <a:solidFill>
                <a:srgbClr val="A59095"/>
              </a:solidFill>
            </p:spPr>
          </p:sp>
          <p:sp>
            <p:nvSpPr>
              <p:cNvPr id="11" name="Freeform 11"/>
              <p:cNvSpPr/>
              <p:nvPr/>
            </p:nvSpPr>
            <p:spPr>
              <a:xfrm>
                <a:off x="-7969" y="4944"/>
                <a:ext cx="15434" cy="8702"/>
              </a:xfrm>
              <a:custGeom>
                <a:avLst/>
                <a:gdLst/>
                <a:ahLst/>
                <a:cxnLst/>
                <a:rect l="l" t="t" r="r" b="b"/>
                <a:pathLst>
                  <a:path w="15434" h="8702">
                    <a:moveTo>
                      <a:pt x="15434" y="5331"/>
                    </a:moveTo>
                    <a:cubicBezTo>
                      <a:pt x="10793" y="8703"/>
                      <a:pt x="4467" y="8544"/>
                      <a:pt x="0" y="4945"/>
                    </a:cubicBezTo>
                    <a:lnTo>
                      <a:pt x="3984" y="0"/>
                    </a:lnTo>
                    <a:cubicBezTo>
                      <a:pt x="6218" y="1800"/>
                      <a:pt x="9381" y="1879"/>
                      <a:pt x="11701" y="193"/>
                    </a:cubicBezTo>
                    <a:close/>
                  </a:path>
                </a:pathLst>
              </a:custGeom>
              <a:solidFill>
                <a:srgbClr val="8B7984"/>
              </a:solidFill>
            </p:spPr>
          </p:sp>
          <p:sp>
            <p:nvSpPr>
              <p:cNvPr id="12" name="Freeform 12"/>
              <p:cNvSpPr/>
              <p:nvPr/>
            </p:nvSpPr>
            <p:spPr>
              <a:xfrm>
                <a:off x="-13910" y="-4523"/>
                <a:ext cx="10178" cy="14798"/>
              </a:xfrm>
              <a:custGeom>
                <a:avLst/>
                <a:gdLst/>
                <a:ahLst/>
                <a:cxnLst/>
                <a:rect l="l" t="t" r="r" b="b"/>
                <a:pathLst>
                  <a:path w="10178" h="14798">
                    <a:moveTo>
                      <a:pt x="6445" y="14798"/>
                    </a:moveTo>
                    <a:cubicBezTo>
                      <a:pt x="1804" y="11425"/>
                      <a:pt x="0" y="5360"/>
                      <a:pt x="2043" y="0"/>
                    </a:cubicBezTo>
                    <a:lnTo>
                      <a:pt x="7976" y="2261"/>
                    </a:lnTo>
                    <a:cubicBezTo>
                      <a:pt x="6955" y="4942"/>
                      <a:pt x="7857" y="7974"/>
                      <a:pt x="10178" y="9660"/>
                    </a:cubicBezTo>
                    <a:close/>
                  </a:path>
                </a:pathLst>
              </a:custGeom>
              <a:solidFill>
                <a:srgbClr val="6F6472"/>
              </a:solidFill>
            </p:spPr>
          </p:sp>
          <p:sp>
            <p:nvSpPr>
              <p:cNvPr id="13" name="Freeform 13"/>
              <p:cNvSpPr/>
              <p:nvPr/>
            </p:nvSpPr>
            <p:spPr>
              <a:xfrm>
                <a:off x="-12078" y="-12700"/>
                <a:ext cx="12078" cy="10738"/>
              </a:xfrm>
              <a:custGeom>
                <a:avLst/>
                <a:gdLst/>
                <a:ahLst/>
                <a:cxnLst/>
                <a:rect l="l" t="t" r="r" b="b"/>
                <a:pathLst>
                  <a:path w="12078" h="10738">
                    <a:moveTo>
                      <a:pt x="0" y="8775"/>
                    </a:moveTo>
                    <a:cubicBezTo>
                      <a:pt x="1700" y="3543"/>
                      <a:pt x="6575" y="1"/>
                      <a:pt x="12077" y="0"/>
                    </a:cubicBezTo>
                    <a:lnTo>
                      <a:pt x="12077" y="6350"/>
                    </a:lnTo>
                    <a:cubicBezTo>
                      <a:pt x="9327" y="6350"/>
                      <a:pt x="6889" y="8122"/>
                      <a:pt x="6039" y="10738"/>
                    </a:cubicBezTo>
                    <a:close/>
                  </a:path>
                </a:pathLst>
              </a:custGeom>
              <a:solidFill>
                <a:srgbClr val="53505F"/>
              </a:solidFill>
            </p:spPr>
          </p:sp>
        </p:grpSp>
      </p:grpSp>
      <p:pic>
        <p:nvPicPr>
          <p:cNvPr id="14" name="Picture 14"/>
          <p:cNvPicPr>
            <a:picLocks noChangeAspect="1"/>
          </p:cNvPicPr>
          <p:nvPr/>
        </p:nvPicPr>
        <p:blipFill>
          <a:blip r:embed="rId2"/>
          <a:srcRect/>
          <a:stretch>
            <a:fillRect/>
          </a:stretch>
        </p:blipFill>
        <p:spPr>
          <a:xfrm>
            <a:off x="1028700" y="1591730"/>
            <a:ext cx="14064459" cy="7896657"/>
          </a:xfrm>
          <a:prstGeom prst="rect">
            <a:avLst/>
          </a:prstGeom>
        </p:spPr>
      </p:pic>
      <p:sp>
        <p:nvSpPr>
          <p:cNvPr id="15" name="TextBox 15"/>
          <p:cNvSpPr txBox="1"/>
          <p:nvPr/>
        </p:nvSpPr>
        <p:spPr>
          <a:xfrm>
            <a:off x="419886" y="199933"/>
            <a:ext cx="10388095"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Delete Endpoints, S3 Bucket..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721302" y="155821"/>
            <a:ext cx="16230600" cy="1745759"/>
            <a:chOff x="0" y="0"/>
            <a:chExt cx="21640800" cy="2327679"/>
          </a:xfrm>
        </p:grpSpPr>
        <p:sp>
          <p:nvSpPr>
            <p:cNvPr id="3" name="TextBox 3"/>
            <p:cNvSpPr txBox="1"/>
            <p:nvPr/>
          </p:nvSpPr>
          <p:spPr>
            <a:xfrm>
              <a:off x="592597" y="0"/>
              <a:ext cx="20455607" cy="1625600"/>
            </a:xfrm>
            <a:prstGeom prst="rect">
              <a:avLst/>
            </a:prstGeom>
          </p:spPr>
          <p:txBody>
            <a:bodyPr lIns="0" tIns="0" rIns="0" bIns="0" rtlCol="0" anchor="t">
              <a:spAutoFit/>
            </a:bodyPr>
            <a:lstStyle/>
            <a:p>
              <a:pPr algn="ctr">
                <a:lnSpc>
                  <a:spcPts val="9600"/>
                </a:lnSpc>
              </a:pPr>
              <a:r>
                <a:rPr lang="en-US" sz="8000" spc="80">
                  <a:solidFill>
                    <a:srgbClr val="302E2C"/>
                  </a:solidFill>
                  <a:latin typeface="Playfair Display Bold"/>
                </a:rPr>
                <a:t>Our Website</a:t>
              </a:r>
            </a:p>
          </p:txBody>
        </p:sp>
        <p:sp>
          <p:nvSpPr>
            <p:cNvPr id="4" name="AutoShape 4"/>
            <p:cNvSpPr/>
            <p:nvPr/>
          </p:nvSpPr>
          <p:spPr>
            <a:xfrm>
              <a:off x="0" y="2259945"/>
              <a:ext cx="21640800" cy="67733"/>
            </a:xfrm>
            <a:prstGeom prst="rect">
              <a:avLst/>
            </a:prstGeom>
            <a:solidFill>
              <a:srgbClr val="302E2C"/>
            </a:solidFill>
          </p:spPr>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rcRect l="-15039" t="23842" r="-13576" b="21294"/>
          <a:stretch>
            <a:fillRect/>
          </a:stretch>
        </a:blipFill>
        <a:effectLst/>
      </p:bgPr>
    </p:bg>
    <p:spTree>
      <p:nvGrpSpPr>
        <p:cNvPr id="1" name=""/>
        <p:cNvGrpSpPr/>
        <p:nvPr/>
      </p:nvGrpSpPr>
      <p:grpSpPr>
        <a:xfrm>
          <a:off x="0" y="0"/>
          <a:ext cx="0" cy="0"/>
          <a:chOff x="0" y="0"/>
          <a:chExt cx="0" cy="0"/>
        </a:xfrm>
      </p:grpSpPr>
      <p:sp>
        <p:nvSpPr>
          <p:cNvPr id="2" name="TextBox 2"/>
          <p:cNvSpPr txBox="1"/>
          <p:nvPr/>
        </p:nvSpPr>
        <p:spPr>
          <a:xfrm>
            <a:off x="5844183" y="-161925"/>
            <a:ext cx="6599634" cy="1533525"/>
          </a:xfrm>
          <a:prstGeom prst="rect">
            <a:avLst/>
          </a:prstGeom>
        </p:spPr>
        <p:txBody>
          <a:bodyPr lIns="0" tIns="0" rIns="0" bIns="0" rtlCol="0" anchor="t">
            <a:spAutoFit/>
          </a:bodyPr>
          <a:lstStyle/>
          <a:p>
            <a:pPr algn="ctr">
              <a:lnSpc>
                <a:spcPts val="12599"/>
              </a:lnSpc>
            </a:pPr>
            <a:r>
              <a:rPr lang="en-US" sz="9000">
                <a:solidFill>
                  <a:srgbClr val="252F3E"/>
                </a:solidFill>
                <a:latin typeface="Open Sans Extra Bold"/>
              </a:rPr>
              <a:t>References</a:t>
            </a:r>
          </a:p>
        </p:txBody>
      </p:sp>
      <p:sp>
        <p:nvSpPr>
          <p:cNvPr id="3" name="TextBox 3"/>
          <p:cNvSpPr txBox="1"/>
          <p:nvPr/>
        </p:nvSpPr>
        <p:spPr>
          <a:xfrm>
            <a:off x="846963" y="1314450"/>
            <a:ext cx="17441037" cy="10240645"/>
          </a:xfrm>
          <a:prstGeom prst="rect">
            <a:avLst/>
          </a:prstGeom>
        </p:spPr>
        <p:txBody>
          <a:bodyPr lIns="0" tIns="0" rIns="0" bIns="0" rtlCol="0" anchor="t">
            <a:spAutoFit/>
          </a:bodyPr>
          <a:lstStyle/>
          <a:p>
            <a:pPr>
              <a:lnSpc>
                <a:spcPts val="3780"/>
              </a:lnSpc>
            </a:pPr>
            <a:r>
              <a:rPr lang="en-US" sz="2700">
                <a:solidFill>
                  <a:srgbClr val="252F3E"/>
                </a:solidFill>
                <a:latin typeface="Open Sans Bold"/>
              </a:rPr>
              <a:t>Dataset : </a:t>
            </a:r>
          </a:p>
          <a:p>
            <a:pPr marL="582933" lvl="1" indent="-291467">
              <a:lnSpc>
                <a:spcPts val="3780"/>
              </a:lnSpc>
              <a:buFont typeface="Arial"/>
              <a:buChar char="•"/>
            </a:pPr>
            <a:r>
              <a:rPr lang="en-US" sz="2700">
                <a:solidFill>
                  <a:srgbClr val="252F3E"/>
                </a:solidFill>
                <a:latin typeface="Open Sans"/>
              </a:rPr>
              <a:t>https://www.kaggle.com/andrewmvd/heart-failure-clinical-data </a:t>
            </a:r>
          </a:p>
          <a:p>
            <a:pPr>
              <a:lnSpc>
                <a:spcPts val="3780"/>
              </a:lnSpc>
            </a:pPr>
            <a:endParaRPr lang="en-US" sz="2700">
              <a:solidFill>
                <a:srgbClr val="252F3E"/>
              </a:solidFill>
              <a:latin typeface="Open Sans"/>
            </a:endParaRPr>
          </a:p>
          <a:p>
            <a:pPr>
              <a:lnSpc>
                <a:spcPts val="3780"/>
              </a:lnSpc>
            </a:pPr>
            <a:r>
              <a:rPr lang="en-US" sz="2700">
                <a:solidFill>
                  <a:srgbClr val="252F3E"/>
                </a:solidFill>
                <a:latin typeface="Open Sans Bold"/>
              </a:rPr>
              <a:t>SageMaker :</a:t>
            </a:r>
          </a:p>
          <a:p>
            <a:pPr marL="582933" lvl="1" indent="-291467">
              <a:lnSpc>
                <a:spcPts val="3780"/>
              </a:lnSpc>
              <a:buFont typeface="Arial"/>
              <a:buChar char="•"/>
            </a:pPr>
            <a:r>
              <a:rPr lang="en-US" sz="2700">
                <a:solidFill>
                  <a:srgbClr val="252F3E"/>
                </a:solidFill>
                <a:latin typeface="Open Sans"/>
              </a:rPr>
              <a:t>https://aws.amazon.com/getting-started/hands-on/build-train-deploy-machine-learning-model-sagemaker/</a:t>
            </a:r>
          </a:p>
          <a:p>
            <a:pPr>
              <a:lnSpc>
                <a:spcPts val="3780"/>
              </a:lnSpc>
            </a:pPr>
            <a:endParaRPr lang="en-US" sz="2700">
              <a:solidFill>
                <a:srgbClr val="252F3E"/>
              </a:solidFill>
              <a:latin typeface="Open Sans"/>
            </a:endParaRPr>
          </a:p>
          <a:p>
            <a:pPr>
              <a:lnSpc>
                <a:spcPts val="3780"/>
              </a:lnSpc>
            </a:pPr>
            <a:r>
              <a:rPr lang="en-US" sz="2700">
                <a:solidFill>
                  <a:srgbClr val="252F3E"/>
                </a:solidFill>
                <a:latin typeface="Open Sans Bold"/>
              </a:rPr>
              <a:t>Train a ML model in SageMaker :</a:t>
            </a:r>
          </a:p>
          <a:p>
            <a:pPr marL="582933" lvl="1" indent="-291467">
              <a:lnSpc>
                <a:spcPts val="3780"/>
              </a:lnSpc>
              <a:buFont typeface="Arial"/>
              <a:buChar char="•"/>
            </a:pPr>
            <a:r>
              <a:rPr lang="en-US" sz="2700">
                <a:solidFill>
                  <a:srgbClr val="252F3E"/>
                </a:solidFill>
                <a:latin typeface="Open Sans"/>
              </a:rPr>
              <a:t>https://docs.aws.amazon.com/sagemaker/latest/dg/ex1-train-model.html</a:t>
            </a:r>
          </a:p>
          <a:p>
            <a:pPr>
              <a:lnSpc>
                <a:spcPts val="3780"/>
              </a:lnSpc>
            </a:pPr>
            <a:endParaRPr lang="en-US" sz="2700">
              <a:solidFill>
                <a:srgbClr val="252F3E"/>
              </a:solidFill>
              <a:latin typeface="Open Sans"/>
            </a:endParaRPr>
          </a:p>
          <a:p>
            <a:pPr>
              <a:lnSpc>
                <a:spcPts val="3780"/>
              </a:lnSpc>
            </a:pPr>
            <a:r>
              <a:rPr lang="en-US" sz="2700">
                <a:solidFill>
                  <a:srgbClr val="252F3E"/>
                </a:solidFill>
                <a:latin typeface="Open Sans Bold"/>
              </a:rPr>
              <a:t>To Connect SageMaker Notebook Instance to CloudFront:</a:t>
            </a:r>
          </a:p>
          <a:p>
            <a:pPr marL="582933" lvl="1" indent="-291467">
              <a:lnSpc>
                <a:spcPts val="3780"/>
              </a:lnSpc>
              <a:buFont typeface="Arial"/>
              <a:buChar char="•"/>
            </a:pPr>
            <a:r>
              <a:rPr lang="en-US" sz="2700">
                <a:solidFill>
                  <a:srgbClr val="252F3E"/>
                </a:solidFill>
                <a:latin typeface="Open Sans"/>
              </a:rPr>
              <a:t>https://aws.amazon.com/blogs/machine-learning/understanding-amazon-sagemaker-notebook-instance-networking-configurations-and-advanced-routing-options/</a:t>
            </a:r>
          </a:p>
          <a:p>
            <a:pPr>
              <a:lnSpc>
                <a:spcPts val="3780"/>
              </a:lnSpc>
            </a:pPr>
            <a:endParaRPr lang="en-US" sz="2700">
              <a:solidFill>
                <a:srgbClr val="252F3E"/>
              </a:solidFill>
              <a:latin typeface="Open Sans"/>
            </a:endParaRPr>
          </a:p>
          <a:p>
            <a:pPr>
              <a:lnSpc>
                <a:spcPts val="3780"/>
              </a:lnSpc>
            </a:pPr>
            <a:r>
              <a:rPr lang="en-US" sz="2700">
                <a:solidFill>
                  <a:srgbClr val="252F3E"/>
                </a:solidFill>
                <a:latin typeface="Open Sans Bold"/>
              </a:rPr>
              <a:t>To solve errors :</a:t>
            </a:r>
          </a:p>
          <a:p>
            <a:pPr marL="582933" lvl="1" indent="-291467">
              <a:lnSpc>
                <a:spcPts val="3780"/>
              </a:lnSpc>
              <a:buFont typeface="Arial"/>
              <a:buChar char="•"/>
            </a:pPr>
            <a:r>
              <a:rPr lang="en-US" sz="2700">
                <a:solidFill>
                  <a:srgbClr val="252F3E"/>
                </a:solidFill>
                <a:latin typeface="Open Sans"/>
              </a:rPr>
              <a:t>https://github.com/scrapy/scrapy/issues/4641</a:t>
            </a:r>
          </a:p>
          <a:p>
            <a:pPr marL="582933" lvl="1" indent="-291467">
              <a:lnSpc>
                <a:spcPts val="3780"/>
              </a:lnSpc>
              <a:buFont typeface="Arial"/>
              <a:buChar char="•"/>
            </a:pPr>
            <a:r>
              <a:rPr lang="en-US" sz="2700">
                <a:solidFill>
                  <a:srgbClr val="252F3E"/>
                </a:solidFill>
                <a:latin typeface="Open Sans"/>
              </a:rPr>
              <a:t>https://sagemaker.readthedocs.io/en/stable/v2.html</a:t>
            </a:r>
          </a:p>
          <a:p>
            <a:pPr marL="582933" lvl="1" indent="-291467">
              <a:lnSpc>
                <a:spcPts val="3780"/>
              </a:lnSpc>
              <a:buFont typeface="Arial"/>
              <a:buChar char="•"/>
            </a:pPr>
            <a:r>
              <a:rPr lang="en-US" sz="2700">
                <a:solidFill>
                  <a:srgbClr val="252F3E"/>
                </a:solidFill>
                <a:latin typeface="Open Sans"/>
              </a:rPr>
              <a:t>https://github.com/aws/amazon-sagemaker-examples/issues/1774</a:t>
            </a:r>
          </a:p>
          <a:p>
            <a:pPr>
              <a:lnSpc>
                <a:spcPts val="4480"/>
              </a:lnSpc>
            </a:pPr>
            <a:endParaRPr lang="en-US" sz="2700">
              <a:solidFill>
                <a:srgbClr val="252F3E"/>
              </a:solidFill>
              <a:latin typeface="Open Sans"/>
            </a:endParaRPr>
          </a:p>
          <a:p>
            <a:pPr>
              <a:lnSpc>
                <a:spcPts val="4480"/>
              </a:lnSpc>
            </a:pPr>
            <a:endParaRPr lang="en-US" sz="2700">
              <a:solidFill>
                <a:srgbClr val="252F3E"/>
              </a:solidFill>
              <a:latin typeface="Open Sans"/>
            </a:endParaRPr>
          </a:p>
          <a:p>
            <a:pPr>
              <a:lnSpc>
                <a:spcPts val="4480"/>
              </a:lnSpc>
            </a:pPr>
            <a:endParaRPr lang="en-US" sz="2700">
              <a:solidFill>
                <a:srgbClr val="252F3E"/>
              </a:solidFill>
              <a:latin typeface="Open San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rcRect l="-15039" t="23842" r="-13576" b="2129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1135" r="1135" b="7762"/>
          <a:stretch>
            <a:fillRect/>
          </a:stretch>
        </p:blipFill>
        <p:spPr>
          <a:xfrm>
            <a:off x="13872124" y="1889975"/>
            <a:ext cx="6277295" cy="1478681"/>
          </a:xfrm>
          <a:prstGeom prst="rect">
            <a:avLst/>
          </a:prstGeom>
        </p:spPr>
      </p:pic>
      <p:pic>
        <p:nvPicPr>
          <p:cNvPr id="3" name="Picture 3"/>
          <p:cNvPicPr>
            <a:picLocks noChangeAspect="1"/>
          </p:cNvPicPr>
          <p:nvPr/>
        </p:nvPicPr>
        <p:blipFill>
          <a:blip r:embed="rId4"/>
          <a:srcRect l="30250" t="20039" r="8244" b="20039"/>
          <a:stretch>
            <a:fillRect/>
          </a:stretch>
        </p:blipFill>
        <p:spPr>
          <a:xfrm rot="5353011">
            <a:off x="7076902" y="2744895"/>
            <a:ext cx="4134196" cy="5696159"/>
          </a:xfrm>
          <a:prstGeom prst="rect">
            <a:avLst/>
          </a:prstGeom>
        </p:spPr>
      </p:pic>
      <p:sp>
        <p:nvSpPr>
          <p:cNvPr id="4" name="TextBox 4"/>
          <p:cNvSpPr txBox="1"/>
          <p:nvPr/>
        </p:nvSpPr>
        <p:spPr>
          <a:xfrm rot="-141433">
            <a:off x="6657825" y="4424610"/>
            <a:ext cx="4978002" cy="2498556"/>
          </a:xfrm>
          <a:prstGeom prst="rect">
            <a:avLst/>
          </a:prstGeom>
        </p:spPr>
        <p:txBody>
          <a:bodyPr lIns="0" tIns="0" rIns="0" bIns="0" rtlCol="0" anchor="t">
            <a:spAutoFit/>
          </a:bodyPr>
          <a:lstStyle/>
          <a:p>
            <a:pPr algn="ctr">
              <a:lnSpc>
                <a:spcPts val="9686"/>
              </a:lnSpc>
            </a:pPr>
            <a:r>
              <a:rPr lang="en-US" sz="9404">
                <a:solidFill>
                  <a:srgbClr val="000000"/>
                </a:solidFill>
                <a:latin typeface="Anaktoria"/>
              </a:rPr>
              <a:t>Thank You</a:t>
            </a:r>
          </a:p>
        </p:txBody>
      </p:sp>
      <p:pic>
        <p:nvPicPr>
          <p:cNvPr id="5" name="Picture 5"/>
          <p:cNvPicPr>
            <a:picLocks noChangeAspect="1"/>
          </p:cNvPicPr>
          <p:nvPr/>
        </p:nvPicPr>
        <p:blipFill>
          <a:blip r:embed="rId5"/>
          <a:srcRect t="24405" b="7762"/>
          <a:stretch>
            <a:fillRect/>
          </a:stretch>
        </p:blipFill>
        <p:spPr>
          <a:xfrm rot="260863">
            <a:off x="15470515" y="887230"/>
            <a:ext cx="6277295" cy="1062729"/>
          </a:xfrm>
          <a:prstGeom prst="rect">
            <a:avLst/>
          </a:prstGeom>
        </p:spPr>
      </p:pic>
      <p:pic>
        <p:nvPicPr>
          <p:cNvPr id="6" name="Picture 6"/>
          <p:cNvPicPr>
            <a:picLocks noChangeAspect="1"/>
          </p:cNvPicPr>
          <p:nvPr/>
        </p:nvPicPr>
        <p:blipFill>
          <a:blip r:embed="rId6"/>
          <a:srcRect l="7435" t="28264" r="33188" b="1226"/>
          <a:stretch>
            <a:fillRect/>
          </a:stretch>
        </p:blipFill>
        <p:spPr>
          <a:xfrm rot="-254023">
            <a:off x="7669659" y="2945203"/>
            <a:ext cx="2948682" cy="682809"/>
          </a:xfrm>
          <a:prstGeom prst="rect">
            <a:avLst/>
          </a:prstGeom>
        </p:spPr>
      </p:pic>
      <p:pic>
        <p:nvPicPr>
          <p:cNvPr id="7" name="Picture 7"/>
          <p:cNvPicPr>
            <a:picLocks noChangeAspect="1"/>
          </p:cNvPicPr>
          <p:nvPr/>
        </p:nvPicPr>
        <p:blipFill>
          <a:blip r:embed="rId5"/>
          <a:srcRect l="5398" t="16642" r="5398"/>
          <a:stretch>
            <a:fillRect/>
          </a:stretch>
        </p:blipFill>
        <p:spPr>
          <a:xfrm>
            <a:off x="14470527" y="8526276"/>
            <a:ext cx="6277295" cy="1464048"/>
          </a:xfrm>
          <a:prstGeom prst="rect">
            <a:avLst/>
          </a:prstGeom>
        </p:spPr>
      </p:pic>
      <p:pic>
        <p:nvPicPr>
          <p:cNvPr id="8" name="Picture 8"/>
          <p:cNvPicPr>
            <a:picLocks noChangeAspect="1"/>
          </p:cNvPicPr>
          <p:nvPr/>
        </p:nvPicPr>
        <p:blipFill>
          <a:blip r:embed="rId7"/>
          <a:srcRect/>
          <a:stretch>
            <a:fillRect/>
          </a:stretch>
        </p:blipFill>
        <p:spPr>
          <a:xfrm rot="-1361091">
            <a:off x="15322804" y="4488387"/>
            <a:ext cx="2301239" cy="557032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358621" y="-335158"/>
            <a:ext cx="3911039" cy="10957317"/>
          </a:xfrm>
          <a:prstGeom prst="rect">
            <a:avLst/>
          </a:prstGeom>
          <a:solidFill>
            <a:srgbClr val="BEA8A7">
              <a:alpha val="19608"/>
            </a:srgbClr>
          </a:solidFill>
        </p:spPr>
      </p:sp>
      <p:sp>
        <p:nvSpPr>
          <p:cNvPr id="3" name="TextBox 3"/>
          <p:cNvSpPr txBox="1"/>
          <p:nvPr/>
        </p:nvSpPr>
        <p:spPr>
          <a:xfrm>
            <a:off x="7517380" y="904875"/>
            <a:ext cx="9741920" cy="1021717"/>
          </a:xfrm>
          <a:prstGeom prst="rect">
            <a:avLst/>
          </a:prstGeom>
        </p:spPr>
        <p:txBody>
          <a:bodyPr lIns="0" tIns="0" rIns="0" bIns="0" rtlCol="0" anchor="t">
            <a:spAutoFit/>
          </a:bodyPr>
          <a:lstStyle/>
          <a:p>
            <a:pPr algn="r">
              <a:lnSpc>
                <a:spcPts val="8259"/>
              </a:lnSpc>
            </a:pPr>
            <a:r>
              <a:rPr lang="en-US" sz="5899" spc="884">
                <a:solidFill>
                  <a:srgbClr val="302E2C"/>
                </a:solidFill>
                <a:latin typeface="Raleway Bold"/>
              </a:rPr>
              <a:t>TITLE:</a:t>
            </a:r>
          </a:p>
        </p:txBody>
      </p:sp>
      <p:grpSp>
        <p:nvGrpSpPr>
          <p:cNvPr id="4" name="Group 4"/>
          <p:cNvGrpSpPr/>
          <p:nvPr/>
        </p:nvGrpSpPr>
        <p:grpSpPr>
          <a:xfrm>
            <a:off x="1028700" y="-132941"/>
            <a:ext cx="15597553" cy="9391241"/>
            <a:chOff x="0" y="0"/>
            <a:chExt cx="20796737" cy="12521655"/>
          </a:xfrm>
        </p:grpSpPr>
        <p:sp>
          <p:nvSpPr>
            <p:cNvPr id="5" name="AutoShape 5"/>
            <p:cNvSpPr/>
            <p:nvPr/>
          </p:nvSpPr>
          <p:spPr>
            <a:xfrm>
              <a:off x="944303" y="11185583"/>
              <a:ext cx="19852434" cy="62271"/>
            </a:xfrm>
            <a:prstGeom prst="rect">
              <a:avLst/>
            </a:prstGeom>
            <a:solidFill>
              <a:srgbClr val="302E2C"/>
            </a:solidFill>
          </p:spPr>
        </p:sp>
        <p:sp>
          <p:nvSpPr>
            <p:cNvPr id="6" name="TextBox 6"/>
            <p:cNvSpPr txBox="1"/>
            <p:nvPr/>
          </p:nvSpPr>
          <p:spPr>
            <a:xfrm>
              <a:off x="944303" y="3177251"/>
              <a:ext cx="19848850" cy="7536180"/>
            </a:xfrm>
            <a:prstGeom prst="rect">
              <a:avLst/>
            </a:prstGeom>
          </p:spPr>
          <p:txBody>
            <a:bodyPr lIns="0" tIns="0" rIns="0" bIns="0" rtlCol="0" anchor="t">
              <a:spAutoFit/>
            </a:bodyPr>
            <a:lstStyle/>
            <a:p>
              <a:pPr>
                <a:lnSpc>
                  <a:spcPts val="14400"/>
                </a:lnSpc>
              </a:pPr>
              <a:r>
                <a:rPr lang="en-US" sz="14400" spc="288">
                  <a:solidFill>
                    <a:srgbClr val="302E2C"/>
                  </a:solidFill>
                  <a:latin typeface="Playfair Display Bold"/>
                </a:rPr>
                <a:t>HEART FAILURE PREDICTION</a:t>
              </a:r>
            </a:p>
          </p:txBody>
        </p:sp>
        <p:sp>
          <p:nvSpPr>
            <p:cNvPr id="7" name="TextBox 7"/>
            <p:cNvSpPr txBox="1"/>
            <p:nvPr/>
          </p:nvSpPr>
          <p:spPr>
            <a:xfrm>
              <a:off x="944303" y="11889406"/>
              <a:ext cx="19848850" cy="632248"/>
            </a:xfrm>
            <a:prstGeom prst="rect">
              <a:avLst/>
            </a:prstGeom>
          </p:spPr>
          <p:txBody>
            <a:bodyPr lIns="0" tIns="0" rIns="0" bIns="0" rtlCol="0" anchor="t">
              <a:spAutoFit/>
            </a:bodyPr>
            <a:lstStyle/>
            <a:p>
              <a:pPr>
                <a:lnSpc>
                  <a:spcPts val="3919"/>
                </a:lnSpc>
              </a:pPr>
              <a:r>
                <a:rPr lang="en-US" sz="2799" spc="139">
                  <a:solidFill>
                    <a:srgbClr val="302E2C"/>
                  </a:solidFill>
                  <a:latin typeface="Raleway"/>
                </a:rPr>
                <a:t>Care for your heart..</a:t>
              </a:r>
            </a:p>
          </p:txBody>
        </p:sp>
        <p:grpSp>
          <p:nvGrpSpPr>
            <p:cNvPr id="8" name="Group 8"/>
            <p:cNvGrpSpPr/>
            <p:nvPr/>
          </p:nvGrpSpPr>
          <p:grpSpPr>
            <a:xfrm>
              <a:off x="0" y="0"/>
              <a:ext cx="1175469" cy="1215454"/>
              <a:chOff x="0" y="0"/>
              <a:chExt cx="628022" cy="649385"/>
            </a:xfrm>
          </p:grpSpPr>
          <p:sp>
            <p:nvSpPr>
              <p:cNvPr id="9" name="Freeform 9"/>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TextBox 2"/>
          <p:cNvSpPr txBox="1"/>
          <p:nvPr/>
        </p:nvSpPr>
        <p:spPr>
          <a:xfrm>
            <a:off x="1376779" y="1028700"/>
            <a:ext cx="7767221" cy="1219200"/>
          </a:xfrm>
          <a:prstGeom prst="rect">
            <a:avLst/>
          </a:prstGeom>
        </p:spPr>
        <p:txBody>
          <a:bodyPr lIns="0" tIns="0" rIns="0" bIns="0" rtlCol="0" anchor="t">
            <a:spAutoFit/>
          </a:bodyPr>
          <a:lstStyle/>
          <a:p>
            <a:pPr>
              <a:lnSpc>
                <a:spcPts val="9600"/>
              </a:lnSpc>
            </a:pPr>
            <a:r>
              <a:rPr lang="en-US" sz="8000" spc="80">
                <a:solidFill>
                  <a:srgbClr val="302E2C"/>
                </a:solidFill>
                <a:latin typeface="Playfair Display Bold"/>
              </a:rPr>
              <a:t>ABSTRACT</a:t>
            </a:r>
          </a:p>
        </p:txBody>
      </p:sp>
      <p:grpSp>
        <p:nvGrpSpPr>
          <p:cNvPr id="3" name="Group 3"/>
          <p:cNvGrpSpPr/>
          <p:nvPr/>
        </p:nvGrpSpPr>
        <p:grpSpPr>
          <a:xfrm>
            <a:off x="941884" y="3699542"/>
            <a:ext cx="16149158" cy="4895874"/>
            <a:chOff x="0" y="0"/>
            <a:chExt cx="21532211" cy="6527832"/>
          </a:xfrm>
        </p:grpSpPr>
        <p:sp>
          <p:nvSpPr>
            <p:cNvPr id="4" name="TextBox 4"/>
            <p:cNvSpPr txBox="1"/>
            <p:nvPr/>
          </p:nvSpPr>
          <p:spPr>
            <a:xfrm>
              <a:off x="0" y="0"/>
              <a:ext cx="21532211" cy="1575511"/>
            </a:xfrm>
            <a:prstGeom prst="rect">
              <a:avLst/>
            </a:prstGeom>
          </p:spPr>
          <p:txBody>
            <a:bodyPr lIns="0" tIns="0" rIns="0" bIns="0" rtlCol="0" anchor="t">
              <a:spAutoFit/>
            </a:bodyPr>
            <a:lstStyle/>
            <a:p>
              <a:pPr>
                <a:lnSpc>
                  <a:spcPts val="4667"/>
                </a:lnSpc>
              </a:pPr>
              <a:r>
                <a:rPr lang="en-US" sz="3889" spc="272">
                  <a:solidFill>
                    <a:srgbClr val="302E2C"/>
                  </a:solidFill>
                  <a:latin typeface="Raleway Bold"/>
                </a:rPr>
                <a:t>DEPLOY A</a:t>
              </a:r>
              <a:r>
                <a:rPr lang="en-US" sz="1576" spc="110">
                  <a:solidFill>
                    <a:srgbClr val="302E2C"/>
                  </a:solidFill>
                  <a:latin typeface="Arimo Bold"/>
                </a:rPr>
                <a:t> Machine Learning Model in EC2 Instance / SageMake service in AWS.</a:t>
              </a:r>
            </a:p>
          </p:txBody>
        </p:sp>
        <p:sp>
          <p:nvSpPr>
            <p:cNvPr id="5" name="TextBox 5"/>
            <p:cNvSpPr txBox="1"/>
            <p:nvPr/>
          </p:nvSpPr>
          <p:spPr>
            <a:xfrm>
              <a:off x="0" y="1995695"/>
              <a:ext cx="21532211" cy="4532138"/>
            </a:xfrm>
            <a:prstGeom prst="rect">
              <a:avLst/>
            </a:prstGeom>
          </p:spPr>
          <p:txBody>
            <a:bodyPr lIns="0" tIns="0" rIns="0" bIns="0" rtlCol="0" anchor="t">
              <a:spAutoFit/>
            </a:bodyPr>
            <a:lstStyle/>
            <a:p>
              <a:pPr>
                <a:lnSpc>
                  <a:spcPts val="4562"/>
                </a:lnSpc>
              </a:pPr>
              <a:r>
                <a:rPr lang="en-US" sz="3259" spc="162">
                  <a:solidFill>
                    <a:srgbClr val="302E2C"/>
                  </a:solidFill>
                  <a:latin typeface="Raleway"/>
                </a:rPr>
                <a:t>Cardiovascular diseases (CVDs) are the number 1 cause of death globally. People with cardiovascular disease or who are at high cardiovascular risk (due to the presence of one or more risk factors such as hypertension, diabetes, hyperlipidaemia or already established disease) need early detection and management wherein a machine learning model can be of great help.</a:t>
              </a:r>
            </a:p>
          </p:txBody>
        </p:sp>
      </p:grpSp>
      <p:sp>
        <p:nvSpPr>
          <p:cNvPr id="6" name="AutoShape 6"/>
          <p:cNvSpPr/>
          <p:nvPr/>
        </p:nvSpPr>
        <p:spPr>
          <a:xfrm>
            <a:off x="941884" y="2640619"/>
            <a:ext cx="16230600" cy="49466"/>
          </a:xfrm>
          <a:prstGeom prst="rect">
            <a:avLst/>
          </a:prstGeom>
          <a:solidFill>
            <a:srgbClr val="302E2C"/>
          </a:solidFill>
        </p:spPr>
      </p:sp>
      <p:grpSp>
        <p:nvGrpSpPr>
          <p:cNvPr id="7" name="Group 7"/>
          <p:cNvGrpSpPr/>
          <p:nvPr/>
        </p:nvGrpSpPr>
        <p:grpSpPr>
          <a:xfrm rot="-10800000">
            <a:off x="16290882" y="8139621"/>
            <a:ext cx="881602" cy="911590"/>
            <a:chOff x="0" y="0"/>
            <a:chExt cx="628022" cy="649385"/>
          </a:xfrm>
        </p:grpSpPr>
        <p:sp>
          <p:nvSpPr>
            <p:cNvPr id="8" name="Freeform 8"/>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sp>
      </p:grpSp>
      <p:grpSp>
        <p:nvGrpSpPr>
          <p:cNvPr id="9" name="Group 9"/>
          <p:cNvGrpSpPr/>
          <p:nvPr/>
        </p:nvGrpSpPr>
        <p:grpSpPr>
          <a:xfrm>
            <a:off x="587899" y="726710"/>
            <a:ext cx="881602" cy="911590"/>
            <a:chOff x="0" y="0"/>
            <a:chExt cx="628022" cy="649385"/>
          </a:xfrm>
        </p:grpSpPr>
        <p:sp>
          <p:nvSpPr>
            <p:cNvPr id="10" name="Freeform 10"/>
            <p:cNvSpPr/>
            <p:nvPr/>
          </p:nvSpPr>
          <p:spPr>
            <a:xfrm>
              <a:off x="0" y="0"/>
              <a:ext cx="628022" cy="649385"/>
            </a:xfrm>
            <a:custGeom>
              <a:avLst/>
              <a:gdLst/>
              <a:ahLst/>
              <a:cxnLst/>
              <a:rect l="l" t="t" r="r" b="b"/>
              <a:pathLst>
                <a:path w="628022" h="649385">
                  <a:moveTo>
                    <a:pt x="464192" y="0"/>
                  </a:moveTo>
                  <a:lnTo>
                    <a:pt x="0" y="0"/>
                  </a:lnTo>
                  <a:lnTo>
                    <a:pt x="0" y="649385"/>
                  </a:lnTo>
                  <a:lnTo>
                    <a:pt x="76200" y="649385"/>
                  </a:lnTo>
                  <a:lnTo>
                    <a:pt x="76200" y="76200"/>
                  </a:lnTo>
                  <a:lnTo>
                    <a:pt x="628022" y="76200"/>
                  </a:lnTo>
                  <a:lnTo>
                    <a:pt x="628022" y="0"/>
                  </a:lnTo>
                  <a:close/>
                </a:path>
              </a:pathLst>
            </a:custGeom>
            <a:solidFill>
              <a:srgbClr val="302E2C"/>
            </a:solidFill>
          </p:spPr>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rcRect l="5976" t="12819" r="5683" b="24479"/>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5098" b="5098"/>
          <a:stretch>
            <a:fillRect/>
          </a:stretch>
        </p:blipFill>
        <p:spPr>
          <a:xfrm rot="-1067443">
            <a:off x="-1223913" y="9610755"/>
            <a:ext cx="5878385" cy="1679353"/>
          </a:xfrm>
          <a:prstGeom prst="rect">
            <a:avLst/>
          </a:prstGeom>
        </p:spPr>
      </p:pic>
      <p:pic>
        <p:nvPicPr>
          <p:cNvPr id="3" name="Picture 3"/>
          <p:cNvPicPr>
            <a:picLocks noChangeAspect="1"/>
          </p:cNvPicPr>
          <p:nvPr/>
        </p:nvPicPr>
        <p:blipFill>
          <a:blip r:embed="rId4"/>
          <a:srcRect/>
          <a:stretch>
            <a:fillRect/>
          </a:stretch>
        </p:blipFill>
        <p:spPr>
          <a:xfrm>
            <a:off x="2363282" y="203395"/>
            <a:ext cx="15924718" cy="10083605"/>
          </a:xfrm>
          <a:prstGeom prst="rect">
            <a:avLst/>
          </a:prstGeom>
        </p:spPr>
      </p:pic>
      <p:pic>
        <p:nvPicPr>
          <p:cNvPr id="4" name="Picture 4"/>
          <p:cNvPicPr>
            <a:picLocks noChangeAspect="1"/>
          </p:cNvPicPr>
          <p:nvPr/>
        </p:nvPicPr>
        <p:blipFill>
          <a:blip r:embed="rId5"/>
          <a:srcRect r="3461"/>
          <a:stretch>
            <a:fillRect/>
          </a:stretch>
        </p:blipFill>
        <p:spPr>
          <a:xfrm>
            <a:off x="42202" y="6798690"/>
            <a:ext cx="1972996" cy="3908350"/>
          </a:xfrm>
          <a:prstGeom prst="rect">
            <a:avLst/>
          </a:prstGeom>
        </p:spPr>
      </p:pic>
      <p:sp>
        <p:nvSpPr>
          <p:cNvPr id="5" name="TextBox 5"/>
          <p:cNvSpPr txBox="1"/>
          <p:nvPr/>
        </p:nvSpPr>
        <p:spPr>
          <a:xfrm>
            <a:off x="453199" y="41470"/>
            <a:ext cx="7502723" cy="1533525"/>
          </a:xfrm>
          <a:prstGeom prst="rect">
            <a:avLst/>
          </a:prstGeom>
        </p:spPr>
        <p:txBody>
          <a:bodyPr lIns="0" tIns="0" rIns="0" bIns="0" rtlCol="0" anchor="t">
            <a:spAutoFit/>
          </a:bodyPr>
          <a:lstStyle/>
          <a:p>
            <a:pPr algn="ctr">
              <a:lnSpc>
                <a:spcPts val="12599"/>
              </a:lnSpc>
            </a:pPr>
            <a:r>
              <a:rPr lang="en-US" sz="9000">
                <a:solidFill>
                  <a:srgbClr val="094850"/>
                </a:solidFill>
                <a:latin typeface="Open Sans Extra Bold"/>
              </a:rPr>
              <a:t>Architecture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2768957" y="352260"/>
            <a:ext cx="12577937" cy="1352880"/>
            <a:chOff x="0" y="0"/>
            <a:chExt cx="16770583" cy="1803839"/>
          </a:xfrm>
        </p:grpSpPr>
        <p:sp>
          <p:nvSpPr>
            <p:cNvPr id="3" name="TextBox 3"/>
            <p:cNvSpPr txBox="1"/>
            <p:nvPr/>
          </p:nvSpPr>
          <p:spPr>
            <a:xfrm>
              <a:off x="459234" y="0"/>
              <a:ext cx="15852115" cy="1259762"/>
            </a:xfrm>
            <a:prstGeom prst="rect">
              <a:avLst/>
            </a:prstGeom>
          </p:spPr>
          <p:txBody>
            <a:bodyPr lIns="0" tIns="0" rIns="0" bIns="0" rtlCol="0" anchor="t">
              <a:spAutoFit/>
            </a:bodyPr>
            <a:lstStyle/>
            <a:p>
              <a:pPr algn="ctr">
                <a:lnSpc>
                  <a:spcPts val="7439"/>
                </a:lnSpc>
              </a:pPr>
              <a:r>
                <a:rPr lang="en-US" sz="6199" spc="61">
                  <a:solidFill>
                    <a:srgbClr val="302E2C"/>
                  </a:solidFill>
                  <a:latin typeface="Playfair Display Bold"/>
                </a:rPr>
                <a:t>   Services Used</a:t>
              </a:r>
            </a:p>
          </p:txBody>
        </p:sp>
        <p:sp>
          <p:nvSpPr>
            <p:cNvPr id="4" name="AutoShape 4"/>
            <p:cNvSpPr/>
            <p:nvPr/>
          </p:nvSpPr>
          <p:spPr>
            <a:xfrm>
              <a:off x="0" y="1751349"/>
              <a:ext cx="16770583" cy="52490"/>
            </a:xfrm>
            <a:prstGeom prst="rect">
              <a:avLst/>
            </a:prstGeom>
            <a:solidFill>
              <a:srgbClr val="302E2C"/>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5030977" y="551470"/>
            <a:ext cx="1630288" cy="954459"/>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794669" y="4968335"/>
            <a:ext cx="1370926" cy="1653529"/>
          </a:xfrm>
          <a:prstGeom prst="rect">
            <a:avLst/>
          </a:prstGeom>
        </p:spPr>
      </p:pic>
      <p:pic>
        <p:nvPicPr>
          <p:cNvPr id="7" name="Picture 7"/>
          <p:cNvPicPr>
            <a:picLocks noChangeAspect="1"/>
          </p:cNvPicPr>
          <p:nvPr/>
        </p:nvPicPr>
        <p:blipFill>
          <a:blip r:embed="rId6"/>
          <a:srcRect l="11387" t="8915" r="10278" b="9751"/>
          <a:stretch>
            <a:fillRect/>
          </a:stretch>
        </p:blipFill>
        <p:spPr>
          <a:xfrm>
            <a:off x="2193051" y="7000335"/>
            <a:ext cx="1370926" cy="1655794"/>
          </a:xfrm>
          <a:prstGeom prst="rect">
            <a:avLst/>
          </a:prstGeom>
        </p:spPr>
      </p:pic>
      <p:pic>
        <p:nvPicPr>
          <p:cNvPr id="8" name="Picture 8"/>
          <p:cNvPicPr>
            <a:picLocks noChangeAspect="1"/>
          </p:cNvPicPr>
          <p:nvPr/>
        </p:nvPicPr>
        <p:blipFill>
          <a:blip r:embed="rId7"/>
          <a:srcRect l="10457" t="11068" r="11384" b="10014"/>
          <a:stretch>
            <a:fillRect/>
          </a:stretch>
        </p:blipFill>
        <p:spPr>
          <a:xfrm>
            <a:off x="2193051" y="2528456"/>
            <a:ext cx="1471384" cy="1485670"/>
          </a:xfrm>
          <a:prstGeom prst="rect">
            <a:avLst/>
          </a:prstGeom>
        </p:spPr>
      </p:pic>
      <p:sp>
        <p:nvSpPr>
          <p:cNvPr id="9" name="TextBox 9"/>
          <p:cNvSpPr txBox="1"/>
          <p:nvPr/>
        </p:nvSpPr>
        <p:spPr>
          <a:xfrm>
            <a:off x="4066866" y="2461781"/>
            <a:ext cx="4223458" cy="486622"/>
          </a:xfrm>
          <a:prstGeom prst="rect">
            <a:avLst/>
          </a:prstGeom>
        </p:spPr>
        <p:txBody>
          <a:bodyPr lIns="0" tIns="0" rIns="0" bIns="0" rtlCol="0" anchor="t">
            <a:spAutoFit/>
          </a:bodyPr>
          <a:lstStyle/>
          <a:p>
            <a:pPr>
              <a:lnSpc>
                <a:spcPts val="3919"/>
              </a:lnSpc>
            </a:pPr>
            <a:r>
              <a:rPr lang="en-US" sz="2799" spc="139">
                <a:solidFill>
                  <a:srgbClr val="302E2C"/>
                </a:solidFill>
                <a:latin typeface="Raleway Bold"/>
              </a:rPr>
              <a:t>Amazon SageMaker</a:t>
            </a:r>
          </a:p>
        </p:txBody>
      </p:sp>
      <p:sp>
        <p:nvSpPr>
          <p:cNvPr id="10" name="TextBox 10"/>
          <p:cNvSpPr txBox="1"/>
          <p:nvPr/>
        </p:nvSpPr>
        <p:spPr>
          <a:xfrm>
            <a:off x="10476586" y="4901660"/>
            <a:ext cx="4223458" cy="486622"/>
          </a:xfrm>
          <a:prstGeom prst="rect">
            <a:avLst/>
          </a:prstGeom>
        </p:spPr>
        <p:txBody>
          <a:bodyPr lIns="0" tIns="0" rIns="0" bIns="0" rtlCol="0" anchor="t">
            <a:spAutoFit/>
          </a:bodyPr>
          <a:lstStyle/>
          <a:p>
            <a:pPr>
              <a:lnSpc>
                <a:spcPts val="3919"/>
              </a:lnSpc>
            </a:pPr>
            <a:r>
              <a:rPr lang="en-US" sz="2799" spc="139">
                <a:solidFill>
                  <a:srgbClr val="302E2C"/>
                </a:solidFill>
                <a:latin typeface="Raleway Bold"/>
              </a:rPr>
              <a:t>S3 </a:t>
            </a:r>
          </a:p>
        </p:txBody>
      </p:sp>
      <p:sp>
        <p:nvSpPr>
          <p:cNvPr id="11" name="TextBox 11"/>
          <p:cNvSpPr txBox="1"/>
          <p:nvPr/>
        </p:nvSpPr>
        <p:spPr>
          <a:xfrm>
            <a:off x="4049255" y="7156623"/>
            <a:ext cx="4223458" cy="486622"/>
          </a:xfrm>
          <a:prstGeom prst="rect">
            <a:avLst/>
          </a:prstGeom>
        </p:spPr>
        <p:txBody>
          <a:bodyPr lIns="0" tIns="0" rIns="0" bIns="0" rtlCol="0" anchor="t">
            <a:spAutoFit/>
          </a:bodyPr>
          <a:lstStyle/>
          <a:p>
            <a:pPr>
              <a:lnSpc>
                <a:spcPts val="3919"/>
              </a:lnSpc>
            </a:pPr>
            <a:r>
              <a:rPr lang="en-US" sz="2799" spc="139">
                <a:solidFill>
                  <a:srgbClr val="302E2C"/>
                </a:solidFill>
                <a:latin typeface="Raleway Bold"/>
              </a:rPr>
              <a:t>CloudFront</a:t>
            </a:r>
          </a:p>
        </p:txBody>
      </p:sp>
      <p:sp>
        <p:nvSpPr>
          <p:cNvPr id="12" name="TextBox 12"/>
          <p:cNvSpPr txBox="1"/>
          <p:nvPr/>
        </p:nvSpPr>
        <p:spPr>
          <a:xfrm>
            <a:off x="4066866" y="3028379"/>
            <a:ext cx="6741971" cy="1468755"/>
          </a:xfrm>
          <a:prstGeom prst="rect">
            <a:avLst/>
          </a:prstGeom>
        </p:spPr>
        <p:txBody>
          <a:bodyPr lIns="0" tIns="0" rIns="0" bIns="0" rtlCol="0" anchor="t">
            <a:spAutoFit/>
          </a:bodyPr>
          <a:lstStyle/>
          <a:p>
            <a:pPr>
              <a:lnSpc>
                <a:spcPts val="3919"/>
              </a:lnSpc>
            </a:pPr>
            <a:r>
              <a:rPr lang="en-US" sz="2799" spc="139">
                <a:solidFill>
                  <a:srgbClr val="302E2C"/>
                </a:solidFill>
                <a:latin typeface="Raleway"/>
              </a:rPr>
              <a:t>Enables developers to create, train, and deploy machine-learning (ML) models in the cloud</a:t>
            </a:r>
          </a:p>
        </p:txBody>
      </p:sp>
      <p:sp>
        <p:nvSpPr>
          <p:cNvPr id="13" name="TextBox 13"/>
          <p:cNvSpPr txBox="1"/>
          <p:nvPr/>
        </p:nvSpPr>
        <p:spPr>
          <a:xfrm>
            <a:off x="10476586" y="5531580"/>
            <a:ext cx="6435267" cy="1468755"/>
          </a:xfrm>
          <a:prstGeom prst="rect">
            <a:avLst/>
          </a:prstGeom>
        </p:spPr>
        <p:txBody>
          <a:bodyPr lIns="0" tIns="0" rIns="0" bIns="0" rtlCol="0" anchor="t">
            <a:spAutoFit/>
          </a:bodyPr>
          <a:lstStyle/>
          <a:p>
            <a:pPr>
              <a:lnSpc>
                <a:spcPts val="3919"/>
              </a:lnSpc>
            </a:pPr>
            <a:r>
              <a:rPr lang="en-US" sz="2799" spc="139">
                <a:solidFill>
                  <a:srgbClr val="302E2C"/>
                </a:solidFill>
                <a:latin typeface="Raleway"/>
              </a:rPr>
              <a:t>Simple Storage Service is a service that provides object storage through a web service interface.</a:t>
            </a:r>
          </a:p>
        </p:txBody>
      </p:sp>
      <p:sp>
        <p:nvSpPr>
          <p:cNvPr id="14" name="TextBox 14"/>
          <p:cNvSpPr txBox="1"/>
          <p:nvPr/>
        </p:nvSpPr>
        <p:spPr>
          <a:xfrm>
            <a:off x="4049255" y="7789545"/>
            <a:ext cx="6598510" cy="1468755"/>
          </a:xfrm>
          <a:prstGeom prst="rect">
            <a:avLst/>
          </a:prstGeom>
        </p:spPr>
        <p:txBody>
          <a:bodyPr lIns="0" tIns="0" rIns="0" bIns="0" rtlCol="0" anchor="t">
            <a:spAutoFit/>
          </a:bodyPr>
          <a:lstStyle/>
          <a:p>
            <a:pPr>
              <a:lnSpc>
                <a:spcPts val="3919"/>
              </a:lnSpc>
            </a:pPr>
            <a:r>
              <a:rPr lang="en-US" sz="2799" spc="139">
                <a:solidFill>
                  <a:srgbClr val="302E2C"/>
                </a:solidFill>
                <a:latin typeface="Raleway"/>
              </a:rPr>
              <a:t>Web service that delivers content through a worldwide network of data centers called edge locations.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TextBox 2"/>
          <p:cNvSpPr txBox="1"/>
          <p:nvPr/>
        </p:nvSpPr>
        <p:spPr>
          <a:xfrm>
            <a:off x="1028700" y="8217012"/>
            <a:ext cx="16230600" cy="1371600"/>
          </a:xfrm>
          <a:prstGeom prst="rect">
            <a:avLst/>
          </a:prstGeom>
        </p:spPr>
        <p:txBody>
          <a:bodyPr lIns="0" tIns="0" rIns="0" bIns="0" rtlCol="0" anchor="t">
            <a:spAutoFit/>
          </a:bodyPr>
          <a:lstStyle/>
          <a:p>
            <a:pPr>
              <a:lnSpc>
                <a:spcPts val="10800"/>
              </a:lnSpc>
            </a:pPr>
            <a:r>
              <a:rPr lang="en-US" sz="9000">
                <a:solidFill>
                  <a:srgbClr val="094850"/>
                </a:solidFill>
                <a:latin typeface="Hammersmith One"/>
              </a:rPr>
              <a:t>Workflow</a:t>
            </a:r>
          </a:p>
        </p:txBody>
      </p:sp>
      <p:grpSp>
        <p:nvGrpSpPr>
          <p:cNvPr id="3" name="Group 3"/>
          <p:cNvGrpSpPr/>
          <p:nvPr/>
        </p:nvGrpSpPr>
        <p:grpSpPr>
          <a:xfrm>
            <a:off x="1028700" y="1028700"/>
            <a:ext cx="1084140" cy="1084140"/>
            <a:chOff x="0" y="0"/>
            <a:chExt cx="1445520" cy="1445520"/>
          </a:xfrm>
        </p:grpSpPr>
        <p:grpSp>
          <p:nvGrpSpPr>
            <p:cNvPr id="4" name="Group 4"/>
            <p:cNvGrpSpPr/>
            <p:nvPr/>
          </p:nvGrpSpPr>
          <p:grpSpPr>
            <a:xfrm>
              <a:off x="0" y="0"/>
              <a:ext cx="1445520" cy="1445520"/>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id="6" name="TextBox 6"/>
            <p:cNvSpPr txBox="1"/>
            <p:nvPr/>
          </p:nvSpPr>
          <p:spPr>
            <a:xfrm>
              <a:off x="183047" y="324297"/>
              <a:ext cx="1079426" cy="914400"/>
            </a:xfrm>
            <a:prstGeom prst="rect">
              <a:avLst/>
            </a:prstGeom>
          </p:spPr>
          <p:txBody>
            <a:bodyPr lIns="0" tIns="0" rIns="0" bIns="0" rtlCol="0" anchor="t">
              <a:spAutoFit/>
            </a:bodyPr>
            <a:lstStyle/>
            <a:p>
              <a:pPr algn="ctr">
                <a:lnSpc>
                  <a:spcPts val="5400"/>
                </a:lnSpc>
              </a:pPr>
              <a:r>
                <a:rPr lang="en-US" sz="4500">
                  <a:solidFill>
                    <a:srgbClr val="000000"/>
                  </a:solidFill>
                  <a:latin typeface="Hammersmith One"/>
                </a:rPr>
                <a:t>01</a:t>
              </a:r>
            </a:p>
          </p:txBody>
        </p:sp>
      </p:grpSp>
      <p:sp>
        <p:nvSpPr>
          <p:cNvPr id="7" name="AutoShape 7"/>
          <p:cNvSpPr/>
          <p:nvPr/>
        </p:nvSpPr>
        <p:spPr>
          <a:xfrm>
            <a:off x="2112840" y="1566007"/>
            <a:ext cx="12260165" cy="0"/>
          </a:xfrm>
          <a:prstGeom prst="line">
            <a:avLst/>
          </a:prstGeom>
          <a:ln w="9525" cap="flat">
            <a:solidFill>
              <a:srgbClr val="000000"/>
            </a:solidFill>
            <a:prstDash val="solid"/>
            <a:headEnd type="none" w="sm" len="sm"/>
            <a:tailEnd type="none" w="sm" len="sm"/>
          </a:ln>
        </p:spPr>
      </p:sp>
      <p:grpSp>
        <p:nvGrpSpPr>
          <p:cNvPr id="8" name="Group 8"/>
          <p:cNvGrpSpPr/>
          <p:nvPr/>
        </p:nvGrpSpPr>
        <p:grpSpPr>
          <a:xfrm>
            <a:off x="4112611" y="1033462"/>
            <a:ext cx="1084140" cy="1084140"/>
            <a:chOff x="0" y="0"/>
            <a:chExt cx="1445520" cy="1445520"/>
          </a:xfrm>
        </p:grpSpPr>
        <p:grpSp>
          <p:nvGrpSpPr>
            <p:cNvPr id="9" name="Group 9"/>
            <p:cNvGrpSpPr/>
            <p:nvPr/>
          </p:nvGrpSpPr>
          <p:grpSpPr>
            <a:xfrm>
              <a:off x="0" y="0"/>
              <a:ext cx="1445520" cy="1445520"/>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id="11" name="TextBox 11"/>
            <p:cNvSpPr txBox="1"/>
            <p:nvPr/>
          </p:nvSpPr>
          <p:spPr>
            <a:xfrm>
              <a:off x="183047" y="324297"/>
              <a:ext cx="1079426" cy="914400"/>
            </a:xfrm>
            <a:prstGeom prst="rect">
              <a:avLst/>
            </a:prstGeom>
          </p:spPr>
          <p:txBody>
            <a:bodyPr lIns="0" tIns="0" rIns="0" bIns="0" rtlCol="0" anchor="t">
              <a:spAutoFit/>
            </a:bodyPr>
            <a:lstStyle/>
            <a:p>
              <a:pPr algn="ctr">
                <a:lnSpc>
                  <a:spcPts val="5400"/>
                </a:lnSpc>
              </a:pPr>
              <a:r>
                <a:rPr lang="en-US" sz="4500">
                  <a:solidFill>
                    <a:srgbClr val="000000"/>
                  </a:solidFill>
                  <a:latin typeface="Hammersmith One"/>
                </a:rPr>
                <a:t>02</a:t>
              </a:r>
            </a:p>
          </p:txBody>
        </p:sp>
      </p:grpSp>
      <p:grpSp>
        <p:nvGrpSpPr>
          <p:cNvPr id="12" name="Group 12"/>
          <p:cNvGrpSpPr/>
          <p:nvPr/>
        </p:nvGrpSpPr>
        <p:grpSpPr>
          <a:xfrm>
            <a:off x="7523118" y="1033462"/>
            <a:ext cx="1084140" cy="1084140"/>
            <a:chOff x="0" y="0"/>
            <a:chExt cx="1445520" cy="1445520"/>
          </a:xfrm>
        </p:grpSpPr>
        <p:grpSp>
          <p:nvGrpSpPr>
            <p:cNvPr id="13" name="Group 13"/>
            <p:cNvGrpSpPr/>
            <p:nvPr/>
          </p:nvGrpSpPr>
          <p:grpSpPr>
            <a:xfrm>
              <a:off x="0" y="0"/>
              <a:ext cx="1445520" cy="1445520"/>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id="15" name="TextBox 15"/>
            <p:cNvSpPr txBox="1"/>
            <p:nvPr/>
          </p:nvSpPr>
          <p:spPr>
            <a:xfrm>
              <a:off x="183047" y="324297"/>
              <a:ext cx="1079426" cy="914400"/>
            </a:xfrm>
            <a:prstGeom prst="rect">
              <a:avLst/>
            </a:prstGeom>
          </p:spPr>
          <p:txBody>
            <a:bodyPr lIns="0" tIns="0" rIns="0" bIns="0" rtlCol="0" anchor="t">
              <a:spAutoFit/>
            </a:bodyPr>
            <a:lstStyle/>
            <a:p>
              <a:pPr algn="ctr">
                <a:lnSpc>
                  <a:spcPts val="5400"/>
                </a:lnSpc>
              </a:pPr>
              <a:r>
                <a:rPr lang="en-US" sz="4500">
                  <a:solidFill>
                    <a:srgbClr val="000000"/>
                  </a:solidFill>
                  <a:latin typeface="Hammersmith One"/>
                </a:rPr>
                <a:t>03</a:t>
              </a:r>
            </a:p>
          </p:txBody>
        </p:sp>
      </p:grpSp>
      <p:grpSp>
        <p:nvGrpSpPr>
          <p:cNvPr id="16" name="Group 16"/>
          <p:cNvGrpSpPr/>
          <p:nvPr/>
        </p:nvGrpSpPr>
        <p:grpSpPr>
          <a:xfrm>
            <a:off x="10690510" y="1033462"/>
            <a:ext cx="1084140" cy="1084140"/>
            <a:chOff x="0" y="0"/>
            <a:chExt cx="1445520" cy="1445520"/>
          </a:xfrm>
        </p:grpSpPr>
        <p:grpSp>
          <p:nvGrpSpPr>
            <p:cNvPr id="17" name="Group 17"/>
            <p:cNvGrpSpPr/>
            <p:nvPr/>
          </p:nvGrpSpPr>
          <p:grpSpPr>
            <a:xfrm>
              <a:off x="0" y="0"/>
              <a:ext cx="1445520" cy="1445520"/>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id="19" name="TextBox 19"/>
            <p:cNvSpPr txBox="1"/>
            <p:nvPr/>
          </p:nvSpPr>
          <p:spPr>
            <a:xfrm>
              <a:off x="183047" y="324297"/>
              <a:ext cx="1079426" cy="914400"/>
            </a:xfrm>
            <a:prstGeom prst="rect">
              <a:avLst/>
            </a:prstGeom>
          </p:spPr>
          <p:txBody>
            <a:bodyPr lIns="0" tIns="0" rIns="0" bIns="0" rtlCol="0" anchor="t">
              <a:spAutoFit/>
            </a:bodyPr>
            <a:lstStyle/>
            <a:p>
              <a:pPr algn="ctr">
                <a:lnSpc>
                  <a:spcPts val="5400"/>
                </a:lnSpc>
              </a:pPr>
              <a:r>
                <a:rPr lang="en-US" sz="4500">
                  <a:solidFill>
                    <a:srgbClr val="000000"/>
                  </a:solidFill>
                  <a:latin typeface="Hammersmith One"/>
                </a:rPr>
                <a:t>04</a:t>
              </a:r>
            </a:p>
          </p:txBody>
        </p:sp>
      </p:grpSp>
      <p:grpSp>
        <p:nvGrpSpPr>
          <p:cNvPr id="20" name="Group 20"/>
          <p:cNvGrpSpPr/>
          <p:nvPr/>
        </p:nvGrpSpPr>
        <p:grpSpPr>
          <a:xfrm>
            <a:off x="14373005" y="1028700"/>
            <a:ext cx="1084140" cy="1084140"/>
            <a:chOff x="0" y="0"/>
            <a:chExt cx="1445520" cy="1445520"/>
          </a:xfrm>
        </p:grpSpPr>
        <p:grpSp>
          <p:nvGrpSpPr>
            <p:cNvPr id="21" name="Group 21"/>
            <p:cNvGrpSpPr/>
            <p:nvPr/>
          </p:nvGrpSpPr>
          <p:grpSpPr>
            <a:xfrm>
              <a:off x="0" y="0"/>
              <a:ext cx="1445520" cy="1445520"/>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89E798"/>
              </a:solidFill>
            </p:spPr>
          </p:sp>
        </p:grpSp>
        <p:sp>
          <p:nvSpPr>
            <p:cNvPr id="23" name="TextBox 23"/>
            <p:cNvSpPr txBox="1"/>
            <p:nvPr/>
          </p:nvSpPr>
          <p:spPr>
            <a:xfrm>
              <a:off x="183047" y="324297"/>
              <a:ext cx="1079426" cy="914400"/>
            </a:xfrm>
            <a:prstGeom prst="rect">
              <a:avLst/>
            </a:prstGeom>
          </p:spPr>
          <p:txBody>
            <a:bodyPr lIns="0" tIns="0" rIns="0" bIns="0" rtlCol="0" anchor="t">
              <a:spAutoFit/>
            </a:bodyPr>
            <a:lstStyle/>
            <a:p>
              <a:pPr algn="ctr">
                <a:lnSpc>
                  <a:spcPts val="5400"/>
                </a:lnSpc>
              </a:pPr>
              <a:r>
                <a:rPr lang="en-US" sz="4500">
                  <a:solidFill>
                    <a:srgbClr val="000000"/>
                  </a:solidFill>
                  <a:latin typeface="Hammersmith One"/>
                </a:rPr>
                <a:t>05</a:t>
              </a:r>
            </a:p>
          </p:txBody>
        </p:sp>
      </p:grpSp>
      <p:sp>
        <p:nvSpPr>
          <p:cNvPr id="24" name="TextBox 24"/>
          <p:cNvSpPr txBox="1"/>
          <p:nvPr/>
        </p:nvSpPr>
        <p:spPr>
          <a:xfrm>
            <a:off x="757540" y="2721321"/>
            <a:ext cx="2710599" cy="1657350"/>
          </a:xfrm>
          <a:prstGeom prst="rect">
            <a:avLst/>
          </a:prstGeom>
        </p:spPr>
        <p:txBody>
          <a:bodyPr lIns="0" tIns="0" rIns="0" bIns="0" rtlCol="0" anchor="t">
            <a:spAutoFit/>
          </a:bodyPr>
          <a:lstStyle/>
          <a:p>
            <a:pPr>
              <a:lnSpc>
                <a:spcPts val="4375"/>
              </a:lnSpc>
            </a:pPr>
            <a:r>
              <a:rPr lang="en-US" sz="3645">
                <a:solidFill>
                  <a:srgbClr val="094850"/>
                </a:solidFill>
                <a:latin typeface="Inter Bold"/>
              </a:rPr>
              <a:t>Collecte Data Analyse it</a:t>
            </a:r>
          </a:p>
        </p:txBody>
      </p:sp>
      <p:sp>
        <p:nvSpPr>
          <p:cNvPr id="25" name="TextBox 25"/>
          <p:cNvSpPr txBox="1"/>
          <p:nvPr/>
        </p:nvSpPr>
        <p:spPr>
          <a:xfrm>
            <a:off x="4112611" y="2721321"/>
            <a:ext cx="3410506" cy="1104900"/>
          </a:xfrm>
          <a:prstGeom prst="rect">
            <a:avLst/>
          </a:prstGeom>
        </p:spPr>
        <p:txBody>
          <a:bodyPr lIns="0" tIns="0" rIns="0" bIns="0" rtlCol="0" anchor="t">
            <a:spAutoFit/>
          </a:bodyPr>
          <a:lstStyle/>
          <a:p>
            <a:pPr>
              <a:lnSpc>
                <a:spcPts val="4375"/>
              </a:lnSpc>
            </a:pPr>
            <a:r>
              <a:rPr lang="en-US" sz="3645">
                <a:solidFill>
                  <a:srgbClr val="094850"/>
                </a:solidFill>
                <a:latin typeface="Inter Bold"/>
              </a:rPr>
              <a:t>Workout  the Architecture</a:t>
            </a:r>
          </a:p>
        </p:txBody>
      </p:sp>
      <p:sp>
        <p:nvSpPr>
          <p:cNvPr id="26" name="TextBox 26"/>
          <p:cNvSpPr txBox="1"/>
          <p:nvPr/>
        </p:nvSpPr>
        <p:spPr>
          <a:xfrm>
            <a:off x="7438747" y="2721321"/>
            <a:ext cx="3410506" cy="3314700"/>
          </a:xfrm>
          <a:prstGeom prst="rect">
            <a:avLst/>
          </a:prstGeom>
        </p:spPr>
        <p:txBody>
          <a:bodyPr lIns="0" tIns="0" rIns="0" bIns="0" rtlCol="0" anchor="t">
            <a:spAutoFit/>
          </a:bodyPr>
          <a:lstStyle/>
          <a:p>
            <a:pPr>
              <a:lnSpc>
                <a:spcPts val="4375"/>
              </a:lnSpc>
            </a:pPr>
            <a:r>
              <a:rPr lang="en-US" sz="3645">
                <a:solidFill>
                  <a:srgbClr val="094850"/>
                </a:solidFill>
                <a:latin typeface="Inter Bold"/>
              </a:rPr>
              <a:t> Create SageMaker Notebook Instance (default VPC, EC2 and IG)</a:t>
            </a:r>
          </a:p>
        </p:txBody>
      </p:sp>
      <p:sp>
        <p:nvSpPr>
          <p:cNvPr id="27" name="TextBox 27"/>
          <p:cNvSpPr txBox="1"/>
          <p:nvPr/>
        </p:nvSpPr>
        <p:spPr>
          <a:xfrm>
            <a:off x="10962498" y="2721321"/>
            <a:ext cx="3410506" cy="2209800"/>
          </a:xfrm>
          <a:prstGeom prst="rect">
            <a:avLst/>
          </a:prstGeom>
        </p:spPr>
        <p:txBody>
          <a:bodyPr lIns="0" tIns="0" rIns="0" bIns="0" rtlCol="0" anchor="t">
            <a:spAutoFit/>
          </a:bodyPr>
          <a:lstStyle/>
          <a:p>
            <a:pPr>
              <a:lnSpc>
                <a:spcPts val="4375"/>
              </a:lnSpc>
            </a:pPr>
            <a:r>
              <a:rPr lang="en-US" sz="3645">
                <a:solidFill>
                  <a:srgbClr val="094850"/>
                </a:solidFill>
                <a:latin typeface="Inter Bold"/>
              </a:rPr>
              <a:t>Prepare ML model, Endpoint and S3 Bucket </a:t>
            </a:r>
          </a:p>
        </p:txBody>
      </p:sp>
      <p:sp>
        <p:nvSpPr>
          <p:cNvPr id="28" name="TextBox 28"/>
          <p:cNvSpPr txBox="1"/>
          <p:nvPr/>
        </p:nvSpPr>
        <p:spPr>
          <a:xfrm>
            <a:off x="14373005" y="2721321"/>
            <a:ext cx="3410506" cy="2209800"/>
          </a:xfrm>
          <a:prstGeom prst="rect">
            <a:avLst/>
          </a:prstGeom>
        </p:spPr>
        <p:txBody>
          <a:bodyPr lIns="0" tIns="0" rIns="0" bIns="0" rtlCol="0" anchor="t">
            <a:spAutoFit/>
          </a:bodyPr>
          <a:lstStyle/>
          <a:p>
            <a:pPr>
              <a:lnSpc>
                <a:spcPts val="4375"/>
              </a:lnSpc>
            </a:pPr>
            <a:r>
              <a:rPr lang="en-US" sz="3645">
                <a:solidFill>
                  <a:srgbClr val="094850"/>
                </a:solidFill>
                <a:latin typeface="Inter Bold"/>
              </a:rPr>
              <a:t>Prepare CloudFront and host the website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a:off x="-358621" y="-335158"/>
            <a:ext cx="3911039" cy="10957317"/>
          </a:xfrm>
          <a:prstGeom prst="rect">
            <a:avLst/>
          </a:prstGeom>
          <a:solidFill>
            <a:srgbClr val="BEA8A7">
              <a:alpha val="19608"/>
            </a:srgbClr>
          </a:solidFill>
        </p:spPr>
      </p:sp>
      <p:pic>
        <p:nvPicPr>
          <p:cNvPr id="3" name="Picture 3"/>
          <p:cNvPicPr>
            <a:picLocks noChangeAspect="1"/>
          </p:cNvPicPr>
          <p:nvPr/>
        </p:nvPicPr>
        <p:blipFill>
          <a:blip r:embed="rId2"/>
          <a:srcRect/>
          <a:stretch>
            <a:fillRect/>
          </a:stretch>
        </p:blipFill>
        <p:spPr>
          <a:xfrm>
            <a:off x="785026" y="1028700"/>
            <a:ext cx="10417449" cy="3469830"/>
          </a:xfrm>
          <a:prstGeom prst="rect">
            <a:avLst/>
          </a:prstGeom>
        </p:spPr>
      </p:pic>
      <p:pic>
        <p:nvPicPr>
          <p:cNvPr id="4" name="Picture 4"/>
          <p:cNvPicPr>
            <a:picLocks noChangeAspect="1"/>
          </p:cNvPicPr>
          <p:nvPr/>
        </p:nvPicPr>
        <p:blipFill>
          <a:blip r:embed="rId3"/>
          <a:srcRect r="9365"/>
          <a:stretch>
            <a:fillRect/>
          </a:stretch>
        </p:blipFill>
        <p:spPr>
          <a:xfrm>
            <a:off x="7517380" y="4753606"/>
            <a:ext cx="10083800" cy="51435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968897" y="1298627"/>
            <a:ext cx="2345281" cy="2345281"/>
          </a:xfrm>
          <a:prstGeom prst="rect">
            <a:avLst/>
          </a:prstGeom>
        </p:spPr>
      </p:pic>
      <p:sp>
        <p:nvSpPr>
          <p:cNvPr id="6" name="TextBox 6"/>
          <p:cNvSpPr txBox="1"/>
          <p:nvPr/>
        </p:nvSpPr>
        <p:spPr>
          <a:xfrm>
            <a:off x="7517380" y="16508"/>
            <a:ext cx="9741920" cy="1012192"/>
          </a:xfrm>
          <a:prstGeom prst="rect">
            <a:avLst/>
          </a:prstGeom>
        </p:spPr>
        <p:txBody>
          <a:bodyPr lIns="0" tIns="0" rIns="0" bIns="0" rtlCol="0" anchor="t">
            <a:spAutoFit/>
          </a:bodyPr>
          <a:lstStyle/>
          <a:p>
            <a:pPr algn="r">
              <a:lnSpc>
                <a:spcPts val="8259"/>
              </a:lnSpc>
            </a:pPr>
            <a:r>
              <a:rPr lang="en-US" sz="5899" spc="884">
                <a:solidFill>
                  <a:srgbClr val="302E2C"/>
                </a:solidFill>
                <a:latin typeface="Playfair Display Bold"/>
              </a:rPr>
              <a:t>DATASET</a:t>
            </a:r>
          </a:p>
        </p:txBody>
      </p:sp>
      <p:sp>
        <p:nvSpPr>
          <p:cNvPr id="7" name="TextBox 7"/>
          <p:cNvSpPr txBox="1"/>
          <p:nvPr/>
        </p:nvSpPr>
        <p:spPr>
          <a:xfrm>
            <a:off x="9139238" y="4652327"/>
            <a:ext cx="9525" cy="887095"/>
          </a:xfrm>
          <a:prstGeom prst="rect">
            <a:avLst/>
          </a:prstGeom>
        </p:spPr>
        <p:txBody>
          <a:bodyPr lIns="0" tIns="0" rIns="0" bIns="0" rtlCol="0" anchor="t">
            <a:spAutoFit/>
          </a:bodyPr>
          <a:lstStyle/>
          <a:p>
            <a:pPr algn="ctr">
              <a:lnSpc>
                <a:spcPts val="7279"/>
              </a:lnSpc>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sp>
        <p:nvSpPr>
          <p:cNvPr id="2" name="AutoShape 2"/>
          <p:cNvSpPr/>
          <p:nvPr/>
        </p:nvSpPr>
        <p:spPr>
          <a:xfrm rot="5400000">
            <a:off x="-6478581" y="1117600"/>
            <a:ext cx="16230600" cy="50800"/>
          </a:xfrm>
          <a:prstGeom prst="rect">
            <a:avLst/>
          </a:prstGeom>
          <a:solidFill>
            <a:srgbClr val="302E2C"/>
          </a:solidFill>
        </p:spPr>
      </p:sp>
      <p:grpSp>
        <p:nvGrpSpPr>
          <p:cNvPr id="3" name="Group 3"/>
          <p:cNvGrpSpPr/>
          <p:nvPr/>
        </p:nvGrpSpPr>
        <p:grpSpPr>
          <a:xfrm>
            <a:off x="10501498" y="3026873"/>
            <a:ext cx="5570153" cy="5480202"/>
            <a:chOff x="0" y="0"/>
            <a:chExt cx="7426870" cy="7306936"/>
          </a:xfrm>
        </p:grpSpPr>
        <p:sp>
          <p:nvSpPr>
            <p:cNvPr id="4" name="TextBox 4"/>
            <p:cNvSpPr txBox="1"/>
            <p:nvPr/>
          </p:nvSpPr>
          <p:spPr>
            <a:xfrm>
              <a:off x="5440536" y="-47625"/>
              <a:ext cx="701998" cy="958827"/>
            </a:xfrm>
            <a:prstGeom prst="rect">
              <a:avLst/>
            </a:prstGeom>
          </p:spPr>
          <p:txBody>
            <a:bodyPr lIns="0" tIns="0" rIns="0" bIns="0" rtlCol="0" anchor="t">
              <a:spAutoFit/>
            </a:bodyPr>
            <a:lstStyle/>
            <a:p>
              <a:pPr algn="ctr">
                <a:lnSpc>
                  <a:spcPts val="2899"/>
                </a:lnSpc>
              </a:pPr>
              <a:endParaRPr/>
            </a:p>
            <a:p>
              <a:pPr algn="ctr">
                <a:lnSpc>
                  <a:spcPts val="2899"/>
                </a:lnSpc>
              </a:pPr>
              <a:r>
                <a:rPr lang="en-US" sz="2071">
                  <a:solidFill>
                    <a:srgbClr val="302E2C"/>
                  </a:solidFill>
                  <a:latin typeface="Arimo"/>
                </a:rPr>
                <a:t>20%</a:t>
              </a:r>
            </a:p>
          </p:txBody>
        </p:sp>
        <p:sp>
          <p:nvSpPr>
            <p:cNvPr id="5" name="TextBox 5"/>
            <p:cNvSpPr txBox="1"/>
            <p:nvPr/>
          </p:nvSpPr>
          <p:spPr>
            <a:xfrm>
              <a:off x="6724872" y="3905156"/>
              <a:ext cx="701998" cy="958827"/>
            </a:xfrm>
            <a:prstGeom prst="rect">
              <a:avLst/>
            </a:prstGeom>
          </p:spPr>
          <p:txBody>
            <a:bodyPr lIns="0" tIns="0" rIns="0" bIns="0" rtlCol="0" anchor="t">
              <a:spAutoFit/>
            </a:bodyPr>
            <a:lstStyle/>
            <a:p>
              <a:pPr algn="ctr">
                <a:lnSpc>
                  <a:spcPts val="2899"/>
                </a:lnSpc>
              </a:pPr>
              <a:endParaRPr/>
            </a:p>
            <a:p>
              <a:pPr algn="ctr">
                <a:lnSpc>
                  <a:spcPts val="2899"/>
                </a:lnSpc>
              </a:pPr>
              <a:r>
                <a:rPr lang="en-US" sz="2071">
                  <a:solidFill>
                    <a:srgbClr val="302E2C"/>
                  </a:solidFill>
                  <a:latin typeface="Arimo"/>
                </a:rPr>
                <a:t>20%</a:t>
              </a:r>
            </a:p>
          </p:txBody>
        </p:sp>
        <p:sp>
          <p:nvSpPr>
            <p:cNvPr id="6" name="TextBox 6"/>
            <p:cNvSpPr txBox="1"/>
            <p:nvPr/>
          </p:nvSpPr>
          <p:spPr>
            <a:xfrm>
              <a:off x="3362436" y="6348109"/>
              <a:ext cx="701998" cy="958827"/>
            </a:xfrm>
            <a:prstGeom prst="rect">
              <a:avLst/>
            </a:prstGeom>
          </p:spPr>
          <p:txBody>
            <a:bodyPr lIns="0" tIns="0" rIns="0" bIns="0" rtlCol="0" anchor="t">
              <a:spAutoFit/>
            </a:bodyPr>
            <a:lstStyle/>
            <a:p>
              <a:pPr algn="ctr">
                <a:lnSpc>
                  <a:spcPts val="2899"/>
                </a:lnSpc>
              </a:pPr>
              <a:endParaRPr/>
            </a:p>
            <a:p>
              <a:pPr algn="ctr">
                <a:lnSpc>
                  <a:spcPts val="2899"/>
                </a:lnSpc>
              </a:pPr>
              <a:r>
                <a:rPr lang="en-US" sz="2071">
                  <a:solidFill>
                    <a:srgbClr val="302E2C"/>
                  </a:solidFill>
                  <a:latin typeface="Arimo"/>
                </a:rPr>
                <a:t>20%</a:t>
              </a:r>
            </a:p>
          </p:txBody>
        </p:sp>
        <p:sp>
          <p:nvSpPr>
            <p:cNvPr id="7" name="TextBox 7"/>
            <p:cNvSpPr txBox="1"/>
            <p:nvPr/>
          </p:nvSpPr>
          <p:spPr>
            <a:xfrm>
              <a:off x="0" y="3905156"/>
              <a:ext cx="701998" cy="958827"/>
            </a:xfrm>
            <a:prstGeom prst="rect">
              <a:avLst/>
            </a:prstGeom>
          </p:spPr>
          <p:txBody>
            <a:bodyPr lIns="0" tIns="0" rIns="0" bIns="0" rtlCol="0" anchor="t">
              <a:spAutoFit/>
            </a:bodyPr>
            <a:lstStyle/>
            <a:p>
              <a:pPr algn="ctr">
                <a:lnSpc>
                  <a:spcPts val="2899"/>
                </a:lnSpc>
              </a:pPr>
              <a:endParaRPr/>
            </a:p>
            <a:p>
              <a:pPr algn="ctr">
                <a:lnSpc>
                  <a:spcPts val="2899"/>
                </a:lnSpc>
              </a:pPr>
              <a:r>
                <a:rPr lang="en-US" sz="2071">
                  <a:solidFill>
                    <a:srgbClr val="302E2C"/>
                  </a:solidFill>
                  <a:latin typeface="Arimo"/>
                </a:rPr>
                <a:t>20%</a:t>
              </a:r>
            </a:p>
          </p:txBody>
        </p:sp>
        <p:sp>
          <p:nvSpPr>
            <p:cNvPr id="8" name="TextBox 8"/>
            <p:cNvSpPr txBox="1"/>
            <p:nvPr/>
          </p:nvSpPr>
          <p:spPr>
            <a:xfrm>
              <a:off x="1284336" y="-47625"/>
              <a:ext cx="701998" cy="958827"/>
            </a:xfrm>
            <a:prstGeom prst="rect">
              <a:avLst/>
            </a:prstGeom>
          </p:spPr>
          <p:txBody>
            <a:bodyPr lIns="0" tIns="0" rIns="0" bIns="0" rtlCol="0" anchor="t">
              <a:spAutoFit/>
            </a:bodyPr>
            <a:lstStyle/>
            <a:p>
              <a:pPr algn="ctr">
                <a:lnSpc>
                  <a:spcPts val="2899"/>
                </a:lnSpc>
              </a:pPr>
              <a:endParaRPr/>
            </a:p>
            <a:p>
              <a:pPr algn="ctr">
                <a:lnSpc>
                  <a:spcPts val="2899"/>
                </a:lnSpc>
              </a:pPr>
              <a:r>
                <a:rPr lang="en-US" sz="2071">
                  <a:solidFill>
                    <a:srgbClr val="302E2C"/>
                  </a:solidFill>
                  <a:latin typeface="Arimo"/>
                </a:rPr>
                <a:t>20%</a:t>
              </a:r>
            </a:p>
          </p:txBody>
        </p:sp>
        <p:grpSp>
          <p:nvGrpSpPr>
            <p:cNvPr id="9" name="Group 9"/>
            <p:cNvGrpSpPr>
              <a:grpSpLocks noChangeAspect="1"/>
            </p:cNvGrpSpPr>
            <p:nvPr/>
          </p:nvGrpSpPr>
          <p:grpSpPr>
            <a:xfrm>
              <a:off x="914514" y="516939"/>
              <a:ext cx="5597843" cy="5597843"/>
              <a:chOff x="0" y="0"/>
              <a:chExt cx="2540000" cy="2540000"/>
            </a:xfrm>
          </p:grpSpPr>
          <p:sp>
            <p:nvSpPr>
              <p:cNvPr id="10" name="Freeform 10"/>
              <p:cNvSpPr/>
              <p:nvPr/>
            </p:nvSpPr>
            <p:spPr>
              <a:xfrm>
                <a:off x="1270000" y="0"/>
                <a:ext cx="1225947" cy="1104203"/>
              </a:xfrm>
              <a:custGeom>
                <a:avLst/>
                <a:gdLst/>
                <a:ahLst/>
                <a:cxnLst/>
                <a:rect l="l" t="t" r="r" b="b"/>
                <a:pathLst>
                  <a:path w="1225947" h="1104203">
                    <a:moveTo>
                      <a:pt x="0" y="0"/>
                    </a:moveTo>
                    <a:cubicBezTo>
                      <a:pt x="573695" y="0"/>
                      <a:pt x="1076156" y="384611"/>
                      <a:pt x="1225947" y="938406"/>
                    </a:cubicBezTo>
                    <a:lnTo>
                      <a:pt x="612973" y="1104203"/>
                    </a:lnTo>
                    <a:cubicBezTo>
                      <a:pt x="538078" y="827305"/>
                      <a:pt x="286848" y="635000"/>
                      <a:pt x="0" y="635000"/>
                    </a:cubicBezTo>
                    <a:close/>
                  </a:path>
                </a:pathLst>
              </a:custGeom>
              <a:solidFill>
                <a:srgbClr val="BEA8A7"/>
              </a:solidFill>
            </p:spPr>
          </p:sp>
          <p:sp>
            <p:nvSpPr>
              <p:cNvPr id="11" name="Freeform 11"/>
              <p:cNvSpPr/>
              <p:nvPr/>
            </p:nvSpPr>
            <p:spPr>
              <a:xfrm>
                <a:off x="1617102" y="877548"/>
                <a:ext cx="1038022" cy="1455928"/>
              </a:xfrm>
              <a:custGeom>
                <a:avLst/>
                <a:gdLst/>
                <a:ahLst/>
                <a:cxnLst/>
                <a:rect l="l" t="t" r="r" b="b"/>
                <a:pathLst>
                  <a:path w="1038022" h="1455928">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958086"/>
              </a:solidFill>
            </p:spPr>
          </p:sp>
          <p:sp>
            <p:nvSpPr>
              <p:cNvPr id="12" name="Freeform 12"/>
              <p:cNvSpPr/>
              <p:nvPr/>
            </p:nvSpPr>
            <p:spPr>
              <a:xfrm>
                <a:off x="473094" y="1764429"/>
                <a:ext cx="1543393" cy="870232"/>
              </a:xfrm>
              <a:custGeom>
                <a:avLst/>
                <a:gdLst/>
                <a:ahLst/>
                <a:cxnLst/>
                <a:rect l="l" t="t" r="r" b="b"/>
                <a:pathLst>
                  <a:path w="1543393" h="870232">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6C5C66"/>
              </a:solidFill>
            </p:spPr>
          </p:sp>
          <p:sp>
            <p:nvSpPr>
              <p:cNvPr id="13" name="Freeform 13"/>
              <p:cNvSpPr/>
              <p:nvPr/>
            </p:nvSpPr>
            <p:spPr>
              <a:xfrm>
                <a:off x="-121047" y="817672"/>
                <a:ext cx="1017804" cy="1479780"/>
              </a:xfrm>
              <a:custGeom>
                <a:avLst/>
                <a:gdLst/>
                <a:ahLst/>
                <a:cxnLst/>
                <a:rect l="l" t="t" r="r" b="b"/>
                <a:pathLst>
                  <a:path w="1017804" h="1479780">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443A46"/>
              </a:solidFill>
            </p:spPr>
          </p:sp>
          <p:sp>
            <p:nvSpPr>
              <p:cNvPr id="14" name="Freeform 14"/>
              <p:cNvSpPr/>
              <p:nvPr/>
            </p:nvSpPr>
            <p:spPr>
              <a:xfrm>
                <a:off x="62158" y="0"/>
                <a:ext cx="1207778" cy="1073774"/>
              </a:xfrm>
              <a:custGeom>
                <a:avLst/>
                <a:gdLst/>
                <a:ahLst/>
                <a:cxnLst/>
                <a:rect l="l" t="t" r="r" b="b"/>
                <a:pathLst>
                  <a:path w="1207778" h="1073774">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1E1C28"/>
              </a:solidFill>
            </p:spPr>
          </p:sp>
          <p:sp>
            <p:nvSpPr>
              <p:cNvPr id="15" name="Freeform 15"/>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443A47"/>
              </a:solidFill>
            </p:spPr>
          </p:sp>
        </p:grpSp>
      </p:grpSp>
      <p:sp>
        <p:nvSpPr>
          <p:cNvPr id="16" name="TextBox 16"/>
          <p:cNvSpPr txBox="1"/>
          <p:nvPr/>
        </p:nvSpPr>
        <p:spPr>
          <a:xfrm>
            <a:off x="2324900" y="3164867"/>
            <a:ext cx="7279928" cy="1533525"/>
          </a:xfrm>
          <a:prstGeom prst="rect">
            <a:avLst/>
          </a:prstGeom>
        </p:spPr>
        <p:txBody>
          <a:bodyPr lIns="0" tIns="0" rIns="0" bIns="0" rtlCol="0" anchor="t">
            <a:spAutoFit/>
          </a:bodyPr>
          <a:lstStyle/>
          <a:p>
            <a:pPr algn="ctr">
              <a:lnSpc>
                <a:spcPts val="12599"/>
              </a:lnSpc>
            </a:pPr>
            <a:r>
              <a:rPr lang="en-US" sz="9000">
                <a:solidFill>
                  <a:srgbClr val="000000"/>
                </a:solidFill>
                <a:latin typeface="Open Sans Extra Bold"/>
              </a:rPr>
              <a:t>ScreenShots</a:t>
            </a:r>
          </a:p>
        </p:txBody>
      </p:sp>
      <p:sp>
        <p:nvSpPr>
          <p:cNvPr id="17" name="TextBox 17"/>
          <p:cNvSpPr txBox="1"/>
          <p:nvPr/>
        </p:nvSpPr>
        <p:spPr>
          <a:xfrm>
            <a:off x="2573142" y="4819967"/>
            <a:ext cx="2224683" cy="580390"/>
          </a:xfrm>
          <a:prstGeom prst="rect">
            <a:avLst/>
          </a:prstGeom>
        </p:spPr>
        <p:txBody>
          <a:bodyPr lIns="0" tIns="0" rIns="0" bIns="0" rtlCol="0" anchor="t">
            <a:spAutoFit/>
          </a:bodyPr>
          <a:lstStyle/>
          <a:p>
            <a:pPr algn="ctr">
              <a:lnSpc>
                <a:spcPts val="4759"/>
              </a:lnSpc>
            </a:pPr>
            <a:r>
              <a:rPr lang="en-US" sz="3399">
                <a:solidFill>
                  <a:srgbClr val="000000"/>
                </a:solidFill>
                <a:latin typeface="Open Sans Light"/>
              </a:rPr>
              <a:t>of our work</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3"/>
        </a:solidFill>
        <a:effectLst/>
      </p:bgPr>
    </p:bg>
    <p:spTree>
      <p:nvGrpSpPr>
        <p:cNvPr id="1" name=""/>
        <p:cNvGrpSpPr/>
        <p:nvPr/>
      </p:nvGrpSpPr>
      <p:grpSpPr>
        <a:xfrm>
          <a:off x="0" y="0"/>
          <a:ext cx="0" cy="0"/>
          <a:chOff x="0" y="0"/>
          <a:chExt cx="0" cy="0"/>
        </a:xfrm>
      </p:grpSpPr>
      <p:grpSp>
        <p:nvGrpSpPr>
          <p:cNvPr id="2" name="Group 2"/>
          <p:cNvGrpSpPr/>
          <p:nvPr/>
        </p:nvGrpSpPr>
        <p:grpSpPr>
          <a:xfrm>
            <a:off x="15966579" y="236855"/>
            <a:ext cx="1930879" cy="1832425"/>
            <a:chOff x="0" y="0"/>
            <a:chExt cx="2574505" cy="2443234"/>
          </a:xfrm>
        </p:grpSpPr>
        <p:sp>
          <p:nvSpPr>
            <p:cNvPr id="3" name="TextBox 3"/>
            <p:cNvSpPr txBox="1"/>
            <p:nvPr/>
          </p:nvSpPr>
          <p:spPr>
            <a:xfrm>
              <a:off x="1819162"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1</a:t>
              </a:r>
            </a:p>
            <a:p>
              <a:pPr algn="ctr">
                <a:lnSpc>
                  <a:spcPts val="969"/>
                </a:lnSpc>
              </a:pPr>
              <a:r>
                <a:rPr lang="en-US" sz="692">
                  <a:solidFill>
                    <a:srgbClr val="302E2C"/>
                  </a:solidFill>
                  <a:latin typeface="Arimo"/>
                </a:rPr>
                <a:t>20%</a:t>
              </a:r>
            </a:p>
          </p:txBody>
        </p:sp>
        <p:sp>
          <p:nvSpPr>
            <p:cNvPr id="4" name="TextBox 4"/>
            <p:cNvSpPr txBox="1"/>
            <p:nvPr/>
          </p:nvSpPr>
          <p:spPr>
            <a:xfrm>
              <a:off x="2248608"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2</a:t>
              </a:r>
            </a:p>
            <a:p>
              <a:pPr algn="ctr">
                <a:lnSpc>
                  <a:spcPts val="969"/>
                </a:lnSpc>
              </a:pPr>
              <a:r>
                <a:rPr lang="en-US" sz="692">
                  <a:solidFill>
                    <a:srgbClr val="302E2C"/>
                  </a:solidFill>
                  <a:latin typeface="Arimo"/>
                </a:rPr>
                <a:t>20%</a:t>
              </a:r>
            </a:p>
          </p:txBody>
        </p:sp>
        <p:sp>
          <p:nvSpPr>
            <p:cNvPr id="5" name="TextBox 5"/>
            <p:cNvSpPr txBox="1"/>
            <p:nvPr/>
          </p:nvSpPr>
          <p:spPr>
            <a:xfrm>
              <a:off x="1124304" y="2119503"/>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3</a:t>
              </a:r>
            </a:p>
            <a:p>
              <a:pPr algn="ctr">
                <a:lnSpc>
                  <a:spcPts val="969"/>
                </a:lnSpc>
              </a:pPr>
              <a:r>
                <a:rPr lang="en-US" sz="692">
                  <a:solidFill>
                    <a:srgbClr val="302E2C"/>
                  </a:solidFill>
                  <a:latin typeface="Arimo"/>
                </a:rPr>
                <a:t>20%</a:t>
              </a:r>
            </a:p>
          </p:txBody>
        </p:sp>
        <p:sp>
          <p:nvSpPr>
            <p:cNvPr id="6" name="TextBox 6"/>
            <p:cNvSpPr txBox="1"/>
            <p:nvPr/>
          </p:nvSpPr>
          <p:spPr>
            <a:xfrm>
              <a:off x="0" y="1302649"/>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4</a:t>
              </a:r>
            </a:p>
            <a:p>
              <a:pPr algn="ctr">
                <a:lnSpc>
                  <a:spcPts val="969"/>
                </a:lnSpc>
              </a:pPr>
              <a:r>
                <a:rPr lang="en-US" sz="692">
                  <a:solidFill>
                    <a:srgbClr val="302E2C"/>
                  </a:solidFill>
                  <a:latin typeface="Arimo"/>
                </a:rPr>
                <a:t>20%</a:t>
              </a:r>
            </a:p>
          </p:txBody>
        </p:sp>
        <p:sp>
          <p:nvSpPr>
            <p:cNvPr id="7" name="TextBox 7"/>
            <p:cNvSpPr txBox="1"/>
            <p:nvPr/>
          </p:nvSpPr>
          <p:spPr>
            <a:xfrm>
              <a:off x="429446" y="-19050"/>
              <a:ext cx="325897" cy="323730"/>
            </a:xfrm>
            <a:prstGeom prst="rect">
              <a:avLst/>
            </a:prstGeom>
          </p:spPr>
          <p:txBody>
            <a:bodyPr lIns="0" tIns="0" rIns="0" bIns="0" rtlCol="0" anchor="t">
              <a:spAutoFit/>
            </a:bodyPr>
            <a:lstStyle/>
            <a:p>
              <a:pPr algn="ctr">
                <a:lnSpc>
                  <a:spcPts val="969"/>
                </a:lnSpc>
              </a:pPr>
              <a:r>
                <a:rPr lang="en-US" sz="692">
                  <a:solidFill>
                    <a:srgbClr val="302E2C"/>
                  </a:solidFill>
                  <a:latin typeface="Arimo"/>
                </a:rPr>
                <a:t>Item 5</a:t>
              </a:r>
            </a:p>
            <a:p>
              <a:pPr algn="ctr">
                <a:lnSpc>
                  <a:spcPts val="969"/>
                </a:lnSpc>
              </a:pPr>
              <a:r>
                <a:rPr lang="en-US" sz="692">
                  <a:solidFill>
                    <a:srgbClr val="302E2C"/>
                  </a:solidFill>
                  <a:latin typeface="Arimo"/>
                </a:rPr>
                <a:t>20%</a:t>
              </a:r>
            </a:p>
          </p:txBody>
        </p:sp>
        <p:grpSp>
          <p:nvGrpSpPr>
            <p:cNvPr id="8" name="Group 8"/>
            <p:cNvGrpSpPr>
              <a:grpSpLocks noChangeAspect="1"/>
            </p:cNvGrpSpPr>
            <p:nvPr/>
          </p:nvGrpSpPr>
          <p:grpSpPr>
            <a:xfrm>
              <a:off x="351372" y="172850"/>
              <a:ext cx="1871761" cy="1871761"/>
              <a:chOff x="-12700" y="-12700"/>
              <a:chExt cx="25400" cy="25400"/>
            </a:xfrm>
          </p:grpSpPr>
          <p:sp>
            <p:nvSpPr>
              <p:cNvPr id="9" name="Freeform 9"/>
              <p:cNvSpPr/>
              <p:nvPr/>
            </p:nvSpPr>
            <p:spPr>
              <a:xfrm>
                <a:off x="0" y="-12700"/>
                <a:ext cx="12259" cy="11042"/>
              </a:xfrm>
              <a:custGeom>
                <a:avLst/>
                <a:gdLst/>
                <a:ahLst/>
                <a:cxnLst/>
                <a:rect l="l" t="t" r="r" b="b"/>
                <a:pathLst>
                  <a:path w="12259" h="11042">
                    <a:moveTo>
                      <a:pt x="0" y="0"/>
                    </a:moveTo>
                    <a:lnTo>
                      <a:pt x="0" y="0"/>
                    </a:lnTo>
                    <a:cubicBezTo>
                      <a:pt x="5737" y="0"/>
                      <a:pt x="10762" y="3846"/>
                      <a:pt x="12259" y="9384"/>
                    </a:cubicBezTo>
                    <a:lnTo>
                      <a:pt x="6130" y="11042"/>
                    </a:lnTo>
                    <a:cubicBezTo>
                      <a:pt x="5381" y="8273"/>
                      <a:pt x="2868" y="6350"/>
                      <a:pt x="0" y="6350"/>
                    </a:cubicBezTo>
                    <a:close/>
                  </a:path>
                </a:pathLst>
              </a:custGeom>
              <a:solidFill>
                <a:srgbClr val="BEA8A7"/>
              </a:solidFill>
            </p:spPr>
          </p:sp>
          <p:sp>
            <p:nvSpPr>
              <p:cNvPr id="10" name="Freeform 10"/>
              <p:cNvSpPr/>
              <p:nvPr/>
            </p:nvSpPr>
            <p:spPr>
              <a:xfrm>
                <a:off x="3471" y="-3925"/>
                <a:ext cx="10380" cy="14559"/>
              </a:xfrm>
              <a:custGeom>
                <a:avLst/>
                <a:gdLst/>
                <a:ahLst/>
                <a:cxnLst/>
                <a:rect l="l" t="t" r="r" b="b"/>
                <a:pathLst>
                  <a:path w="10380" h="14559">
                    <a:moveTo>
                      <a:pt x="8607" y="0"/>
                    </a:moveTo>
                    <a:cubicBezTo>
                      <a:pt x="10380" y="5457"/>
                      <a:pt x="8275" y="11424"/>
                      <a:pt x="3471" y="14560"/>
                    </a:cubicBezTo>
                    <a:lnTo>
                      <a:pt x="0" y="9242"/>
                    </a:lnTo>
                    <a:cubicBezTo>
                      <a:pt x="2402" y="7674"/>
                      <a:pt x="3455" y="4691"/>
                      <a:pt x="2568" y="1963"/>
                    </a:cubicBezTo>
                    <a:close/>
                  </a:path>
                </a:pathLst>
              </a:custGeom>
              <a:solidFill>
                <a:srgbClr val="A59095"/>
              </a:solidFill>
            </p:spPr>
          </p:sp>
          <p:sp>
            <p:nvSpPr>
              <p:cNvPr id="11" name="Freeform 11"/>
              <p:cNvSpPr/>
              <p:nvPr/>
            </p:nvSpPr>
            <p:spPr>
              <a:xfrm>
                <a:off x="-7969" y="4944"/>
                <a:ext cx="15434" cy="8702"/>
              </a:xfrm>
              <a:custGeom>
                <a:avLst/>
                <a:gdLst/>
                <a:ahLst/>
                <a:cxnLst/>
                <a:rect l="l" t="t" r="r" b="b"/>
                <a:pathLst>
                  <a:path w="15434" h="8702">
                    <a:moveTo>
                      <a:pt x="15434" y="5331"/>
                    </a:moveTo>
                    <a:cubicBezTo>
                      <a:pt x="10793" y="8703"/>
                      <a:pt x="4467" y="8544"/>
                      <a:pt x="0" y="4945"/>
                    </a:cubicBezTo>
                    <a:lnTo>
                      <a:pt x="3984" y="0"/>
                    </a:lnTo>
                    <a:cubicBezTo>
                      <a:pt x="6218" y="1800"/>
                      <a:pt x="9381" y="1879"/>
                      <a:pt x="11701" y="193"/>
                    </a:cubicBezTo>
                    <a:close/>
                  </a:path>
                </a:pathLst>
              </a:custGeom>
              <a:solidFill>
                <a:srgbClr val="8B7984"/>
              </a:solidFill>
            </p:spPr>
          </p:sp>
          <p:sp>
            <p:nvSpPr>
              <p:cNvPr id="12" name="Freeform 12"/>
              <p:cNvSpPr/>
              <p:nvPr/>
            </p:nvSpPr>
            <p:spPr>
              <a:xfrm>
                <a:off x="-13910" y="-4523"/>
                <a:ext cx="10178" cy="14798"/>
              </a:xfrm>
              <a:custGeom>
                <a:avLst/>
                <a:gdLst/>
                <a:ahLst/>
                <a:cxnLst/>
                <a:rect l="l" t="t" r="r" b="b"/>
                <a:pathLst>
                  <a:path w="10178" h="14798">
                    <a:moveTo>
                      <a:pt x="6445" y="14798"/>
                    </a:moveTo>
                    <a:cubicBezTo>
                      <a:pt x="1804" y="11425"/>
                      <a:pt x="0" y="5360"/>
                      <a:pt x="2043" y="0"/>
                    </a:cubicBezTo>
                    <a:lnTo>
                      <a:pt x="7976" y="2261"/>
                    </a:lnTo>
                    <a:cubicBezTo>
                      <a:pt x="6955" y="4942"/>
                      <a:pt x="7857" y="7974"/>
                      <a:pt x="10178" y="9660"/>
                    </a:cubicBezTo>
                    <a:close/>
                  </a:path>
                </a:pathLst>
              </a:custGeom>
              <a:solidFill>
                <a:srgbClr val="6F6472"/>
              </a:solidFill>
            </p:spPr>
          </p:sp>
          <p:sp>
            <p:nvSpPr>
              <p:cNvPr id="13" name="Freeform 13"/>
              <p:cNvSpPr/>
              <p:nvPr/>
            </p:nvSpPr>
            <p:spPr>
              <a:xfrm>
                <a:off x="-12078" y="-12700"/>
                <a:ext cx="12078" cy="10738"/>
              </a:xfrm>
              <a:custGeom>
                <a:avLst/>
                <a:gdLst/>
                <a:ahLst/>
                <a:cxnLst/>
                <a:rect l="l" t="t" r="r" b="b"/>
                <a:pathLst>
                  <a:path w="12078" h="10738">
                    <a:moveTo>
                      <a:pt x="0" y="8775"/>
                    </a:moveTo>
                    <a:cubicBezTo>
                      <a:pt x="1700" y="3543"/>
                      <a:pt x="6575" y="1"/>
                      <a:pt x="12077" y="0"/>
                    </a:cubicBezTo>
                    <a:lnTo>
                      <a:pt x="12077" y="6350"/>
                    </a:lnTo>
                    <a:cubicBezTo>
                      <a:pt x="9327" y="6350"/>
                      <a:pt x="6889" y="8122"/>
                      <a:pt x="6039" y="10738"/>
                    </a:cubicBezTo>
                    <a:close/>
                  </a:path>
                </a:pathLst>
              </a:custGeom>
              <a:solidFill>
                <a:srgbClr val="53505F"/>
              </a:solidFill>
            </p:spPr>
          </p:sp>
        </p:grpSp>
      </p:grpSp>
      <p:sp>
        <p:nvSpPr>
          <p:cNvPr id="14" name="TextBox 14"/>
          <p:cNvSpPr txBox="1"/>
          <p:nvPr/>
        </p:nvSpPr>
        <p:spPr>
          <a:xfrm>
            <a:off x="748491" y="141605"/>
            <a:ext cx="9399687" cy="887095"/>
          </a:xfrm>
          <a:prstGeom prst="rect">
            <a:avLst/>
          </a:prstGeom>
        </p:spPr>
        <p:txBody>
          <a:bodyPr lIns="0" tIns="0" rIns="0" bIns="0" rtlCol="0" anchor="t">
            <a:spAutoFit/>
          </a:bodyPr>
          <a:lstStyle/>
          <a:p>
            <a:pPr algn="ctr">
              <a:lnSpc>
                <a:spcPts val="7279"/>
              </a:lnSpc>
            </a:pPr>
            <a:r>
              <a:rPr lang="en-US" sz="5199">
                <a:solidFill>
                  <a:srgbClr val="000000"/>
                </a:solidFill>
                <a:latin typeface="Open Sans"/>
              </a:rPr>
              <a:t>SageMaker Notebook Instance</a:t>
            </a:r>
          </a:p>
        </p:txBody>
      </p:sp>
      <p:pic>
        <p:nvPicPr>
          <p:cNvPr id="15" name="Picture 15"/>
          <p:cNvPicPr>
            <a:picLocks noChangeAspect="1"/>
          </p:cNvPicPr>
          <p:nvPr/>
        </p:nvPicPr>
        <p:blipFill>
          <a:blip r:embed="rId2"/>
          <a:srcRect/>
          <a:stretch>
            <a:fillRect/>
          </a:stretch>
        </p:blipFill>
        <p:spPr>
          <a:xfrm>
            <a:off x="748491" y="1469601"/>
            <a:ext cx="15218088" cy="808934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TotalTime>
  <Words>405</Words>
  <Application>Microsoft Office PowerPoint</Application>
  <PresentationFormat>Custom</PresentationFormat>
  <Paragraphs>119</Paragraphs>
  <Slides>16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16</vt:i4>
      </vt:variant>
    </vt:vector>
  </HeadingPairs>
  <TitlesOfParts>
    <vt:vector size="31" baseType="lpstr">
      <vt:lpstr>Open Sans Bold</vt:lpstr>
      <vt:lpstr>Inter Bold</vt:lpstr>
      <vt:lpstr>Arial</vt:lpstr>
      <vt:lpstr>Open Sans Extra Bold</vt:lpstr>
      <vt:lpstr>Arimo Bold</vt:lpstr>
      <vt:lpstr>Playfair Display Bold</vt:lpstr>
      <vt:lpstr>Calibri</vt:lpstr>
      <vt:lpstr>Arimo</vt:lpstr>
      <vt:lpstr>Raleway</vt:lpstr>
      <vt:lpstr>Hammersmith One</vt:lpstr>
      <vt:lpstr>Anaktoria</vt:lpstr>
      <vt:lpstr>Open Sans</vt:lpstr>
      <vt:lpstr>Raleway Bold</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Green and Cream Scrapbook Elegant  Student Part-Time Film Industry Resume Presentation</dc:title>
  <cp:lastModifiedBy>MRT www.Win2Farsi.com</cp:lastModifiedBy>
  <cp:revision>3</cp:revision>
  <dcterms:created xsi:type="dcterms:W3CDTF">2006-08-16T00:00:00Z</dcterms:created>
  <dcterms:modified xsi:type="dcterms:W3CDTF">2021-09-03T10:05:47Z</dcterms:modified>
  <dc:identifier>DAEo4OgyTYI</dc:identifier>
</cp:coreProperties>
</file>